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62"/>
  </p:notesMasterIdLst>
  <p:sldIdLst>
    <p:sldId id="296" r:id="rId2"/>
    <p:sldId id="330" r:id="rId3"/>
    <p:sldId id="332" r:id="rId4"/>
    <p:sldId id="334" r:id="rId5"/>
    <p:sldId id="333" r:id="rId6"/>
    <p:sldId id="331" r:id="rId7"/>
    <p:sldId id="335" r:id="rId8"/>
    <p:sldId id="336" r:id="rId9"/>
    <p:sldId id="337" r:id="rId10"/>
    <p:sldId id="338" r:id="rId11"/>
    <p:sldId id="339" r:id="rId12"/>
    <p:sldId id="341" r:id="rId13"/>
    <p:sldId id="342" r:id="rId14"/>
    <p:sldId id="343" r:id="rId15"/>
    <p:sldId id="344" r:id="rId16"/>
    <p:sldId id="309" r:id="rId17"/>
    <p:sldId id="340" r:id="rId18"/>
    <p:sldId id="310" r:id="rId19"/>
    <p:sldId id="311" r:id="rId20"/>
    <p:sldId id="345" r:id="rId21"/>
    <p:sldId id="297" r:id="rId22"/>
    <p:sldId id="270" r:id="rId23"/>
    <p:sldId id="298" r:id="rId24"/>
    <p:sldId id="288" r:id="rId25"/>
    <p:sldId id="299" r:id="rId26"/>
    <p:sldId id="289" r:id="rId27"/>
    <p:sldId id="300" r:id="rId28"/>
    <p:sldId id="290" r:id="rId29"/>
    <p:sldId id="301" r:id="rId30"/>
    <p:sldId id="303" r:id="rId31"/>
    <p:sldId id="302" r:id="rId32"/>
    <p:sldId id="291" r:id="rId33"/>
    <p:sldId id="304" r:id="rId34"/>
    <p:sldId id="305" r:id="rId35"/>
    <p:sldId id="306" r:id="rId36"/>
    <p:sldId id="292" r:id="rId37"/>
    <p:sldId id="307" r:id="rId38"/>
    <p:sldId id="293" r:id="rId39"/>
    <p:sldId id="308" r:id="rId40"/>
    <p:sldId id="294" r:id="rId41"/>
    <p:sldId id="295" r:id="rId42"/>
    <p:sldId id="312" r:id="rId43"/>
    <p:sldId id="313" r:id="rId44"/>
    <p:sldId id="314" r:id="rId45"/>
    <p:sldId id="315" r:id="rId46"/>
    <p:sldId id="316" r:id="rId47"/>
    <p:sldId id="317" r:id="rId48"/>
    <p:sldId id="318" r:id="rId49"/>
    <p:sldId id="321" r:id="rId50"/>
    <p:sldId id="322" r:id="rId51"/>
    <p:sldId id="323" r:id="rId52"/>
    <p:sldId id="324" r:id="rId53"/>
    <p:sldId id="325" r:id="rId54"/>
    <p:sldId id="326" r:id="rId55"/>
    <p:sldId id="319" r:id="rId56"/>
    <p:sldId id="320" r:id="rId57"/>
    <p:sldId id="327" r:id="rId58"/>
    <p:sldId id="328" r:id="rId59"/>
    <p:sldId id="329" r:id="rId60"/>
    <p:sldId id="346" r:id="rId61"/>
  </p:sldIdLst>
  <p:sldSz cx="9144000" cy="6858000" type="screen4x3"/>
  <p:notesSz cx="6797675" cy="9926638"/>
  <p:defaultTextStyle>
    <a:defPPr>
      <a:defRPr lang="de-DE"/>
    </a:defPPr>
    <a:lvl1pPr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642">
          <p15:clr>
            <a:srgbClr val="A4A3A4"/>
          </p15:clr>
        </p15:guide>
        <p15:guide id="2" orient="horz" pos="1278">
          <p15:clr>
            <a:srgbClr val="A4A3A4"/>
          </p15:clr>
        </p15:guide>
        <p15:guide id="3" orient="horz" pos="1491">
          <p15:clr>
            <a:srgbClr val="A4A3A4"/>
          </p15:clr>
        </p15:guide>
        <p15:guide id="4" orient="horz" pos="1920">
          <p15:clr>
            <a:srgbClr val="A4A3A4"/>
          </p15:clr>
        </p15:guide>
        <p15:guide id="5" orient="horz" pos="1065">
          <p15:clr>
            <a:srgbClr val="A4A3A4"/>
          </p15:clr>
        </p15:guide>
        <p15:guide id="6" orient="horz" pos="433">
          <p15:clr>
            <a:srgbClr val="A4A3A4"/>
          </p15:clr>
        </p15:guide>
        <p15:guide id="7" orient="horz" pos="851">
          <p15:clr>
            <a:srgbClr val="A4A3A4"/>
          </p15:clr>
        </p15:guide>
        <p15:guide id="8" orient="horz" pos="1706">
          <p15:clr>
            <a:srgbClr val="A4A3A4"/>
          </p15:clr>
        </p15:guide>
        <p15:guide id="9" orient="horz" pos="3884">
          <p15:clr>
            <a:srgbClr val="A4A3A4"/>
          </p15:clr>
        </p15:guide>
        <p15:guide id="10" pos="468">
          <p15:clr>
            <a:srgbClr val="A4A3A4"/>
          </p15:clr>
        </p15:guide>
        <p15:guide id="11" pos="5556">
          <p15:clr>
            <a:srgbClr val="A4A3A4"/>
          </p15:clr>
        </p15:guide>
        <p15:guide id="12" pos="28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eberstef" initials="we" lastIdx="2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8F0"/>
    <a:srgbClr val="D324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Keine Formatvorlage, Tabellen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660"/>
  </p:normalViewPr>
  <p:slideViewPr>
    <p:cSldViewPr>
      <p:cViewPr varScale="1">
        <p:scale>
          <a:sx n="83" d="100"/>
          <a:sy n="83" d="100"/>
        </p:scale>
        <p:origin x="-1411" y="-77"/>
      </p:cViewPr>
      <p:guideLst>
        <p:guide orient="horz" pos="642"/>
        <p:guide orient="horz" pos="1278"/>
        <p:guide orient="horz" pos="1491"/>
        <p:guide orient="horz" pos="1920"/>
        <p:guide orient="horz" pos="1065"/>
        <p:guide orient="horz" pos="433"/>
        <p:guide orient="horz" pos="851"/>
        <p:guide orient="horz" pos="1706"/>
        <p:guide orient="horz" pos="3884"/>
        <p:guide pos="468"/>
        <p:guide pos="5556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commentAuthors" Target="commentAuthor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233152515031187"/>
          <c:y val="4.9157573613795962E-2"/>
          <c:w val="0.88117851048618911"/>
          <c:h val="0.7857130431252935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2017/18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Tabelle1!$A$2:$A$14</c:f>
              <c:numCache>
                <c:formatCode>mmm\-yy</c:formatCode>
                <c:ptCount val="13"/>
                <c:pt idx="0">
                  <c:v>42979</c:v>
                </c:pt>
                <c:pt idx="1">
                  <c:v>43009</c:v>
                </c:pt>
                <c:pt idx="2">
                  <c:v>43040</c:v>
                </c:pt>
                <c:pt idx="3">
                  <c:v>43070</c:v>
                </c:pt>
                <c:pt idx="4">
                  <c:v>43101</c:v>
                </c:pt>
                <c:pt idx="5">
                  <c:v>43132</c:v>
                </c:pt>
                <c:pt idx="6">
                  <c:v>43160</c:v>
                </c:pt>
                <c:pt idx="7">
                  <c:v>43191</c:v>
                </c:pt>
                <c:pt idx="8">
                  <c:v>43221</c:v>
                </c:pt>
                <c:pt idx="9">
                  <c:v>43252</c:v>
                </c:pt>
                <c:pt idx="10">
                  <c:v>43282</c:v>
                </c:pt>
                <c:pt idx="11">
                  <c:v>43313</c:v>
                </c:pt>
                <c:pt idx="12">
                  <c:v>43344</c:v>
                </c:pt>
              </c:numCache>
            </c:numRef>
          </c:cat>
          <c:val>
            <c:numRef>
              <c:f>Tabelle1!$B$2:$B$14</c:f>
              <c:numCache>
                <c:formatCode>General</c:formatCode>
                <c:ptCount val="13"/>
                <c:pt idx="0">
                  <c:v>65</c:v>
                </c:pt>
                <c:pt idx="1">
                  <c:v>50</c:v>
                </c:pt>
                <c:pt idx="2">
                  <c:v>90</c:v>
                </c:pt>
                <c:pt idx="3">
                  <c:v>100</c:v>
                </c:pt>
                <c:pt idx="4">
                  <c:v>107</c:v>
                </c:pt>
                <c:pt idx="5">
                  <c:v>13</c:v>
                </c:pt>
                <c:pt idx="6">
                  <c:v>56</c:v>
                </c:pt>
                <c:pt idx="7">
                  <c:v>37</c:v>
                </c:pt>
                <c:pt idx="8">
                  <c:v>60</c:v>
                </c:pt>
                <c:pt idx="9">
                  <c:v>35</c:v>
                </c:pt>
                <c:pt idx="10">
                  <c:v>28</c:v>
                </c:pt>
                <c:pt idx="11">
                  <c:v>27</c:v>
                </c:pt>
                <c:pt idx="12">
                  <c:v>44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E9BA-475E-9243-25FF561A9C72}"/>
            </c:ext>
          </c:extLst>
        </c:ser>
        <c:ser>
          <c:idx val="1"/>
          <c:order val="1"/>
          <c:tx>
            <c:strRef>
              <c:f>Tabelle1!$C$1</c:f>
              <c:strCache>
                <c:ptCount val="1"/>
                <c:pt idx="0">
                  <c:v>Mehrjähriges Wetter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Tabelle1!$A$2:$A$14</c:f>
              <c:numCache>
                <c:formatCode>mmm\-yy</c:formatCode>
                <c:ptCount val="13"/>
                <c:pt idx="0">
                  <c:v>42979</c:v>
                </c:pt>
                <c:pt idx="1">
                  <c:v>43009</c:v>
                </c:pt>
                <c:pt idx="2">
                  <c:v>43040</c:v>
                </c:pt>
                <c:pt idx="3">
                  <c:v>43070</c:v>
                </c:pt>
                <c:pt idx="4">
                  <c:v>43101</c:v>
                </c:pt>
                <c:pt idx="5">
                  <c:v>43132</c:v>
                </c:pt>
                <c:pt idx="6">
                  <c:v>43160</c:v>
                </c:pt>
                <c:pt idx="7">
                  <c:v>43191</c:v>
                </c:pt>
                <c:pt idx="8">
                  <c:v>43221</c:v>
                </c:pt>
                <c:pt idx="9">
                  <c:v>43252</c:v>
                </c:pt>
                <c:pt idx="10">
                  <c:v>43282</c:v>
                </c:pt>
                <c:pt idx="11">
                  <c:v>43313</c:v>
                </c:pt>
                <c:pt idx="12">
                  <c:v>43344</c:v>
                </c:pt>
              </c:numCache>
            </c:numRef>
          </c:cat>
          <c:val>
            <c:numRef>
              <c:f>Tabelle1!$C$2:$C$14</c:f>
              <c:numCache>
                <c:formatCode>General</c:formatCode>
                <c:ptCount val="13"/>
                <c:pt idx="0">
                  <c:v>57</c:v>
                </c:pt>
                <c:pt idx="1">
                  <c:v>59</c:v>
                </c:pt>
                <c:pt idx="2">
                  <c:v>71</c:v>
                </c:pt>
                <c:pt idx="3">
                  <c:v>77</c:v>
                </c:pt>
                <c:pt idx="4">
                  <c:v>65</c:v>
                </c:pt>
                <c:pt idx="5">
                  <c:v>40</c:v>
                </c:pt>
                <c:pt idx="6">
                  <c:v>41</c:v>
                </c:pt>
                <c:pt idx="7">
                  <c:v>50</c:v>
                </c:pt>
                <c:pt idx="8">
                  <c:v>70</c:v>
                </c:pt>
                <c:pt idx="9">
                  <c:v>80</c:v>
                </c:pt>
                <c:pt idx="10">
                  <c:v>82</c:v>
                </c:pt>
                <c:pt idx="11">
                  <c:v>71</c:v>
                </c:pt>
                <c:pt idx="12">
                  <c:v>50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E9BA-475E-9243-25FF561A9C7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16868352"/>
        <c:axId val="216869888"/>
      </c:barChart>
      <c:dateAx>
        <c:axId val="216868352"/>
        <c:scaling>
          <c:orientation val="minMax"/>
        </c:scaling>
        <c:delete val="0"/>
        <c:axPos val="b"/>
        <c:numFmt formatCode="mmm\-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216869888"/>
        <c:crosses val="autoZero"/>
        <c:auto val="1"/>
        <c:lblOffset val="100"/>
        <c:baseTimeUnit val="months"/>
      </c:dateAx>
      <c:valAx>
        <c:axId val="2168698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de-DE" dirty="0" smtClean="0"/>
                  <a:t>mm/m</a:t>
                </a:r>
                <a:r>
                  <a:rPr lang="de-DE" baseline="30000" dirty="0" smtClean="0"/>
                  <a:t>2</a:t>
                </a:r>
                <a:endParaRPr lang="de-DE" baseline="30000" dirty="0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2168683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1">
    <c:autoUpdate val="0"/>
  </c:externalData>
  <c:userShapes r:id="rId2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202F46E-757A-4800-8EB9-A9CCBA3BB34D}" type="doc">
      <dgm:prSet loTypeId="urn:microsoft.com/office/officeart/2005/8/layout/vList5" loCatId="list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E69A8EC8-98D0-4FA0-90C7-8373E3DAC104}">
      <dgm:prSet phldrT="[Text]" custT="1"/>
      <dgm:spPr/>
      <dgm:t>
        <a:bodyPr/>
        <a:lstStyle/>
        <a:p>
          <a:r>
            <a:rPr lang="de-DE" sz="1400" b="1" dirty="0" smtClean="0">
              <a:solidFill>
                <a:schemeClr val="tx2">
                  <a:lumMod val="75000"/>
                </a:schemeClr>
              </a:solidFill>
            </a:rPr>
            <a:t>1. Antrag</a:t>
          </a:r>
          <a:endParaRPr lang="de-DE" sz="1400" b="1" dirty="0">
            <a:solidFill>
              <a:schemeClr val="tx2">
                <a:lumMod val="75000"/>
              </a:schemeClr>
            </a:solidFill>
          </a:endParaRPr>
        </a:p>
      </dgm:t>
    </dgm:pt>
    <dgm:pt modelId="{CA05FC15-5D1F-46EE-BE9B-D496D88092E6}" type="parTrans" cxnId="{9E47307B-71D4-47AF-B024-14105BCC1D8B}">
      <dgm:prSet/>
      <dgm:spPr/>
      <dgm:t>
        <a:bodyPr/>
        <a:lstStyle/>
        <a:p>
          <a:endParaRPr lang="de-DE" sz="3200"/>
        </a:p>
      </dgm:t>
    </dgm:pt>
    <dgm:pt modelId="{80F3E810-5CE1-498E-9C04-B48FF7FCEAEA}" type="sibTrans" cxnId="{9E47307B-71D4-47AF-B024-14105BCC1D8B}">
      <dgm:prSet/>
      <dgm:spPr/>
      <dgm:t>
        <a:bodyPr/>
        <a:lstStyle/>
        <a:p>
          <a:endParaRPr lang="de-DE" sz="3200"/>
        </a:p>
      </dgm:t>
    </dgm:pt>
    <dgm:pt modelId="{F76716EC-4B8F-406F-BA12-4F5E29C6815A}">
      <dgm:prSet phldrT="[Text]" custT="1"/>
      <dgm:spPr/>
      <dgm:t>
        <a:bodyPr/>
        <a:lstStyle/>
        <a:p>
          <a:r>
            <a:rPr lang="de-DE" sz="1400" dirty="0" smtClean="0"/>
            <a:t>Antragstellung 29.10.-23.11.2018</a:t>
          </a:r>
          <a:endParaRPr lang="de-DE" sz="1400" dirty="0"/>
        </a:p>
      </dgm:t>
    </dgm:pt>
    <dgm:pt modelId="{A76AAB56-4511-448F-A81A-9D37AEE81BC2}" type="parTrans" cxnId="{B6C1B2F2-0F00-4A6C-88BD-9245FE2F840F}">
      <dgm:prSet/>
      <dgm:spPr/>
      <dgm:t>
        <a:bodyPr/>
        <a:lstStyle/>
        <a:p>
          <a:endParaRPr lang="de-DE" sz="3200"/>
        </a:p>
      </dgm:t>
    </dgm:pt>
    <dgm:pt modelId="{4115130E-6414-4E94-A995-A09CF32757F0}" type="sibTrans" cxnId="{B6C1B2F2-0F00-4A6C-88BD-9245FE2F840F}">
      <dgm:prSet/>
      <dgm:spPr/>
      <dgm:t>
        <a:bodyPr/>
        <a:lstStyle/>
        <a:p>
          <a:endParaRPr lang="de-DE" sz="3200"/>
        </a:p>
      </dgm:t>
    </dgm:pt>
    <dgm:pt modelId="{F3A1C883-9269-4666-AA9D-015AD7366958}">
      <dgm:prSet phldrT="[Text]" custT="1"/>
      <dgm:spPr/>
      <dgm:t>
        <a:bodyPr/>
        <a:lstStyle/>
        <a:p>
          <a:r>
            <a:rPr lang="de-DE" sz="1400" dirty="0" smtClean="0"/>
            <a:t>Bei der zuständigen Bewilligungsstelle</a:t>
          </a:r>
          <a:endParaRPr lang="de-DE" sz="1400" dirty="0"/>
        </a:p>
      </dgm:t>
    </dgm:pt>
    <dgm:pt modelId="{46492296-A0F3-4351-90EC-A62DA62F0253}" type="parTrans" cxnId="{68A6CC4C-724F-458F-AC64-C33C5900653F}">
      <dgm:prSet/>
      <dgm:spPr/>
      <dgm:t>
        <a:bodyPr/>
        <a:lstStyle/>
        <a:p>
          <a:endParaRPr lang="de-DE" sz="3200"/>
        </a:p>
      </dgm:t>
    </dgm:pt>
    <dgm:pt modelId="{D32503DD-A98D-4517-95A4-0F87FD819567}" type="sibTrans" cxnId="{68A6CC4C-724F-458F-AC64-C33C5900653F}">
      <dgm:prSet/>
      <dgm:spPr/>
      <dgm:t>
        <a:bodyPr/>
        <a:lstStyle/>
        <a:p>
          <a:endParaRPr lang="de-DE" sz="3200"/>
        </a:p>
      </dgm:t>
    </dgm:pt>
    <dgm:pt modelId="{B79ED15F-4BCB-4E86-8C0D-F823E5CDAD10}">
      <dgm:prSet phldrT="[Text]" custT="1"/>
      <dgm:spPr/>
      <dgm:t>
        <a:bodyPr/>
        <a:lstStyle/>
        <a:p>
          <a:r>
            <a:rPr lang="de-DE" sz="1100" dirty="0" smtClean="0"/>
            <a:t> </a:t>
          </a:r>
          <a:r>
            <a:rPr lang="de-DE" sz="1400" b="1" dirty="0" smtClean="0">
              <a:solidFill>
                <a:schemeClr val="tx2">
                  <a:lumMod val="75000"/>
                </a:schemeClr>
              </a:solidFill>
            </a:rPr>
            <a:t>2. Erstprüfung</a:t>
          </a:r>
          <a:endParaRPr lang="de-DE" sz="1400" b="1" dirty="0">
            <a:solidFill>
              <a:schemeClr val="tx2">
                <a:lumMod val="75000"/>
              </a:schemeClr>
            </a:solidFill>
          </a:endParaRPr>
        </a:p>
      </dgm:t>
    </dgm:pt>
    <dgm:pt modelId="{620BDB94-6461-4768-8A5D-DC524AC4FD6B}" type="parTrans" cxnId="{6B91CC1F-5F91-4365-8D1B-FA6BE7F8589D}">
      <dgm:prSet/>
      <dgm:spPr/>
      <dgm:t>
        <a:bodyPr/>
        <a:lstStyle/>
        <a:p>
          <a:endParaRPr lang="de-DE" sz="3200"/>
        </a:p>
      </dgm:t>
    </dgm:pt>
    <dgm:pt modelId="{9BFED6F3-EB8D-465B-84EA-A9331D66F269}" type="sibTrans" cxnId="{6B91CC1F-5F91-4365-8D1B-FA6BE7F8589D}">
      <dgm:prSet/>
      <dgm:spPr/>
      <dgm:t>
        <a:bodyPr/>
        <a:lstStyle/>
        <a:p>
          <a:endParaRPr lang="de-DE" sz="3200"/>
        </a:p>
      </dgm:t>
    </dgm:pt>
    <dgm:pt modelId="{952EB746-E3E5-4107-A579-15EC22F60F4B}">
      <dgm:prSet phldrT="[Text]" custT="1"/>
      <dgm:spPr/>
      <dgm:t>
        <a:bodyPr/>
        <a:lstStyle/>
        <a:p>
          <a:r>
            <a:rPr lang="de-DE" sz="1400" dirty="0" smtClean="0"/>
            <a:t>Erstprüfung durch Bewilligungsstelle</a:t>
          </a:r>
          <a:endParaRPr lang="de-DE" sz="1400" dirty="0"/>
        </a:p>
      </dgm:t>
    </dgm:pt>
    <dgm:pt modelId="{EA48BB48-ADC7-4A49-BD7B-87B974E91BF4}" type="parTrans" cxnId="{B6CA06CB-2FEB-48AD-9B1E-93D623FC036E}">
      <dgm:prSet/>
      <dgm:spPr/>
      <dgm:t>
        <a:bodyPr/>
        <a:lstStyle/>
        <a:p>
          <a:endParaRPr lang="de-DE" sz="3200"/>
        </a:p>
      </dgm:t>
    </dgm:pt>
    <dgm:pt modelId="{D8688D7E-BB6C-4857-B806-0122625E9E96}" type="sibTrans" cxnId="{B6CA06CB-2FEB-48AD-9B1E-93D623FC036E}">
      <dgm:prSet/>
      <dgm:spPr/>
      <dgm:t>
        <a:bodyPr/>
        <a:lstStyle/>
        <a:p>
          <a:endParaRPr lang="de-DE" sz="3200"/>
        </a:p>
      </dgm:t>
    </dgm:pt>
    <dgm:pt modelId="{ACA1EBA4-961D-4D2A-BB4B-C81FCA829318}">
      <dgm:prSet phldrT="[Text]" custT="1"/>
      <dgm:spPr/>
      <dgm:t>
        <a:bodyPr/>
        <a:lstStyle/>
        <a:p>
          <a:r>
            <a:rPr lang="de-DE" sz="1400" dirty="0" smtClean="0"/>
            <a:t>Ggf. Nachforderung von Unterlagen</a:t>
          </a:r>
          <a:endParaRPr lang="de-DE" sz="1400" dirty="0"/>
        </a:p>
      </dgm:t>
    </dgm:pt>
    <dgm:pt modelId="{6CEA56FE-DB09-447F-BFFC-A4CB90599FBF}" type="parTrans" cxnId="{0F00866F-D583-4468-B757-6F9AFF6A407C}">
      <dgm:prSet/>
      <dgm:spPr/>
      <dgm:t>
        <a:bodyPr/>
        <a:lstStyle/>
        <a:p>
          <a:endParaRPr lang="de-DE" sz="3200"/>
        </a:p>
      </dgm:t>
    </dgm:pt>
    <dgm:pt modelId="{2FA94F5F-98D5-43E4-AA39-8E3708D5D782}" type="sibTrans" cxnId="{0F00866F-D583-4468-B757-6F9AFF6A407C}">
      <dgm:prSet/>
      <dgm:spPr/>
      <dgm:t>
        <a:bodyPr/>
        <a:lstStyle/>
        <a:p>
          <a:endParaRPr lang="de-DE" sz="3200"/>
        </a:p>
      </dgm:t>
    </dgm:pt>
    <dgm:pt modelId="{84F758BC-E3DF-49DA-A439-C391DC70A399}">
      <dgm:prSet phldrT="[Text]" custT="1"/>
      <dgm:spPr/>
      <dgm:t>
        <a:bodyPr/>
        <a:lstStyle/>
        <a:p>
          <a:r>
            <a:rPr lang="de-DE" sz="1400" b="1" dirty="0" smtClean="0">
              <a:solidFill>
                <a:schemeClr val="tx2">
                  <a:lumMod val="75000"/>
                </a:schemeClr>
              </a:solidFill>
            </a:rPr>
            <a:t>3. Auszahlung Vorschuss</a:t>
          </a:r>
          <a:endParaRPr lang="de-DE" sz="1400" b="1" dirty="0">
            <a:solidFill>
              <a:schemeClr val="tx2">
                <a:lumMod val="75000"/>
              </a:schemeClr>
            </a:solidFill>
          </a:endParaRPr>
        </a:p>
      </dgm:t>
    </dgm:pt>
    <dgm:pt modelId="{E29ED5BF-D0C9-4520-BF20-60111CB69E7E}" type="parTrans" cxnId="{1BE5B92D-3BB8-4F9E-B22F-CAD132B34690}">
      <dgm:prSet/>
      <dgm:spPr/>
      <dgm:t>
        <a:bodyPr/>
        <a:lstStyle/>
        <a:p>
          <a:endParaRPr lang="de-DE" sz="3200"/>
        </a:p>
      </dgm:t>
    </dgm:pt>
    <dgm:pt modelId="{B10CA878-CA39-4D9B-A4DB-FAEC0FE52141}" type="sibTrans" cxnId="{1BE5B92D-3BB8-4F9E-B22F-CAD132B34690}">
      <dgm:prSet/>
      <dgm:spPr/>
      <dgm:t>
        <a:bodyPr/>
        <a:lstStyle/>
        <a:p>
          <a:endParaRPr lang="de-DE" sz="3200"/>
        </a:p>
      </dgm:t>
    </dgm:pt>
    <dgm:pt modelId="{646CE006-A55F-44A6-B798-8D33B1915E52}">
      <dgm:prSet phldrT="[Text]" custT="1"/>
      <dgm:spPr/>
      <dgm:t>
        <a:bodyPr/>
        <a:lstStyle/>
        <a:p>
          <a:r>
            <a:rPr lang="de-DE" sz="1400" dirty="0" smtClean="0"/>
            <a:t>Vorschussbescheid</a:t>
          </a:r>
          <a:endParaRPr lang="de-DE" sz="1400" dirty="0"/>
        </a:p>
      </dgm:t>
    </dgm:pt>
    <dgm:pt modelId="{4135848F-2B17-41F6-9FE9-7B112DF82CB5}" type="parTrans" cxnId="{1B8D8141-8ACB-4C0A-9991-7707D9294BB3}">
      <dgm:prSet/>
      <dgm:spPr/>
      <dgm:t>
        <a:bodyPr/>
        <a:lstStyle/>
        <a:p>
          <a:endParaRPr lang="de-DE" sz="3200"/>
        </a:p>
      </dgm:t>
    </dgm:pt>
    <dgm:pt modelId="{BB12CBDC-76DD-4BF1-BDA6-C97D63245273}" type="sibTrans" cxnId="{1B8D8141-8ACB-4C0A-9991-7707D9294BB3}">
      <dgm:prSet/>
      <dgm:spPr/>
      <dgm:t>
        <a:bodyPr/>
        <a:lstStyle/>
        <a:p>
          <a:endParaRPr lang="de-DE" sz="3200"/>
        </a:p>
      </dgm:t>
    </dgm:pt>
    <dgm:pt modelId="{38895E46-D56F-4DC9-A5EA-8CB67E1837C6}">
      <dgm:prSet phldrT="[Text]" custT="1"/>
      <dgm:spPr/>
      <dgm:t>
        <a:bodyPr/>
        <a:lstStyle/>
        <a:p>
          <a:r>
            <a:rPr lang="de-DE" sz="1400" dirty="0" smtClean="0"/>
            <a:t>Auszahlung Ende Dezember 2018</a:t>
          </a:r>
          <a:endParaRPr lang="de-DE" sz="1400" dirty="0"/>
        </a:p>
      </dgm:t>
    </dgm:pt>
    <dgm:pt modelId="{BD06B915-253A-4747-9E13-9D20B2AA7A37}" type="parTrans" cxnId="{1D2508B7-B4EF-40EA-A35E-93FC91AA4E61}">
      <dgm:prSet/>
      <dgm:spPr/>
      <dgm:t>
        <a:bodyPr/>
        <a:lstStyle/>
        <a:p>
          <a:endParaRPr lang="de-DE" sz="3200"/>
        </a:p>
      </dgm:t>
    </dgm:pt>
    <dgm:pt modelId="{F595D49D-DD66-44B9-A647-0B98B16E8E32}" type="sibTrans" cxnId="{1D2508B7-B4EF-40EA-A35E-93FC91AA4E61}">
      <dgm:prSet/>
      <dgm:spPr/>
      <dgm:t>
        <a:bodyPr/>
        <a:lstStyle/>
        <a:p>
          <a:endParaRPr lang="de-DE" sz="3200"/>
        </a:p>
      </dgm:t>
    </dgm:pt>
    <dgm:pt modelId="{B5E1E8F9-E048-4252-A611-A52F57543402}">
      <dgm:prSet phldrT="[Text]" custT="1"/>
      <dgm:spPr/>
      <dgm:t>
        <a:bodyPr/>
        <a:lstStyle/>
        <a:p>
          <a:r>
            <a:rPr lang="de-DE" sz="1400" b="1" dirty="0" smtClean="0">
              <a:solidFill>
                <a:schemeClr val="tx2">
                  <a:lumMod val="75000"/>
                </a:schemeClr>
              </a:solidFill>
            </a:rPr>
            <a:t>4. Prüfung durch LLH</a:t>
          </a:r>
          <a:endParaRPr lang="de-DE" sz="1400" b="1" dirty="0">
            <a:solidFill>
              <a:schemeClr val="tx2">
                <a:lumMod val="75000"/>
              </a:schemeClr>
            </a:solidFill>
          </a:endParaRPr>
        </a:p>
      </dgm:t>
    </dgm:pt>
    <dgm:pt modelId="{D485BF6B-10A0-4D4A-B095-FBD16FC5F451}" type="parTrans" cxnId="{5A702246-678D-4D6D-837D-5FC159DAF3D6}">
      <dgm:prSet/>
      <dgm:spPr/>
      <dgm:t>
        <a:bodyPr/>
        <a:lstStyle/>
        <a:p>
          <a:endParaRPr lang="de-DE" sz="3200"/>
        </a:p>
      </dgm:t>
    </dgm:pt>
    <dgm:pt modelId="{415C5FE3-1B11-44F2-AAA8-0661CEDE8163}" type="sibTrans" cxnId="{5A702246-678D-4D6D-837D-5FC159DAF3D6}">
      <dgm:prSet/>
      <dgm:spPr/>
      <dgm:t>
        <a:bodyPr/>
        <a:lstStyle/>
        <a:p>
          <a:endParaRPr lang="de-DE" sz="3200"/>
        </a:p>
      </dgm:t>
    </dgm:pt>
    <dgm:pt modelId="{2D537690-CB80-466D-A358-CB47C51DAB90}">
      <dgm:prSet phldrT="[Text]" custT="1"/>
      <dgm:spPr/>
      <dgm:t>
        <a:bodyPr/>
        <a:lstStyle/>
        <a:p>
          <a:r>
            <a:rPr lang="de-DE" sz="1400" dirty="0" smtClean="0"/>
            <a:t>Detaillierte Überprüfung des errechneten Naturalrückganges und des berechneten Dürreschadens</a:t>
          </a:r>
          <a:endParaRPr lang="de-DE" sz="1400" dirty="0"/>
        </a:p>
      </dgm:t>
    </dgm:pt>
    <dgm:pt modelId="{A6C00AE7-D91B-4F43-B0F9-81A146533DAA}" type="parTrans" cxnId="{A7DF502D-AEC9-41C0-90D7-44D177361C47}">
      <dgm:prSet/>
      <dgm:spPr/>
      <dgm:t>
        <a:bodyPr/>
        <a:lstStyle/>
        <a:p>
          <a:endParaRPr lang="de-DE" sz="3200"/>
        </a:p>
      </dgm:t>
    </dgm:pt>
    <dgm:pt modelId="{A2A9FDEF-460E-4BB4-B008-1976982D4A77}" type="sibTrans" cxnId="{A7DF502D-AEC9-41C0-90D7-44D177361C47}">
      <dgm:prSet/>
      <dgm:spPr/>
      <dgm:t>
        <a:bodyPr/>
        <a:lstStyle/>
        <a:p>
          <a:endParaRPr lang="de-DE" sz="3200"/>
        </a:p>
      </dgm:t>
    </dgm:pt>
    <dgm:pt modelId="{FB22D6C0-6A04-4172-AE23-F3F5C7E04E97}">
      <dgm:prSet phldrT="[Text]" custT="1"/>
      <dgm:spPr/>
      <dgm:t>
        <a:bodyPr/>
        <a:lstStyle/>
        <a:p>
          <a:r>
            <a:rPr lang="de-DE" sz="1400" b="1" dirty="0" smtClean="0">
              <a:solidFill>
                <a:schemeClr val="tx2">
                  <a:lumMod val="75000"/>
                </a:schemeClr>
              </a:solidFill>
            </a:rPr>
            <a:t>5. Finale Prüfung</a:t>
          </a:r>
          <a:endParaRPr lang="de-DE" sz="1400" b="1" dirty="0">
            <a:solidFill>
              <a:schemeClr val="tx2">
                <a:lumMod val="75000"/>
              </a:schemeClr>
            </a:solidFill>
          </a:endParaRPr>
        </a:p>
      </dgm:t>
    </dgm:pt>
    <dgm:pt modelId="{BF689325-5C03-45FD-ABF1-E6DCB8203DFD}" type="parTrans" cxnId="{E50BD1F3-2ACD-4332-B948-A0F1E4763ADC}">
      <dgm:prSet/>
      <dgm:spPr/>
      <dgm:t>
        <a:bodyPr/>
        <a:lstStyle/>
        <a:p>
          <a:endParaRPr lang="de-DE" sz="3200"/>
        </a:p>
      </dgm:t>
    </dgm:pt>
    <dgm:pt modelId="{56C3D3D6-072F-42C0-862B-9A957C00B292}" type="sibTrans" cxnId="{E50BD1F3-2ACD-4332-B948-A0F1E4763ADC}">
      <dgm:prSet/>
      <dgm:spPr/>
      <dgm:t>
        <a:bodyPr/>
        <a:lstStyle/>
        <a:p>
          <a:endParaRPr lang="de-DE" sz="3200"/>
        </a:p>
      </dgm:t>
    </dgm:pt>
    <dgm:pt modelId="{3890C246-181E-4546-9741-408F2F46EB80}">
      <dgm:prSet phldrT="[Text]" custT="1"/>
      <dgm:spPr/>
      <dgm:t>
        <a:bodyPr/>
        <a:lstStyle/>
        <a:p>
          <a:r>
            <a:rPr lang="de-DE" sz="1400" dirty="0" smtClean="0"/>
            <a:t>Vorlage BF-Abschluss 2018/19 (und ggf. ergänzender Rechnungsbelege)</a:t>
          </a:r>
          <a:endParaRPr lang="de-DE" sz="1400" dirty="0"/>
        </a:p>
      </dgm:t>
    </dgm:pt>
    <dgm:pt modelId="{EE131EC0-0A84-4C5A-A2D2-FA03F5BA73DC}" type="parTrans" cxnId="{4E2CAD25-515A-4B63-ACF3-41C7C1EA43EB}">
      <dgm:prSet/>
      <dgm:spPr/>
      <dgm:t>
        <a:bodyPr/>
        <a:lstStyle/>
        <a:p>
          <a:endParaRPr lang="de-DE" sz="3200"/>
        </a:p>
      </dgm:t>
    </dgm:pt>
    <dgm:pt modelId="{D3ADA41B-F0FD-4883-907C-432ABD734276}" type="sibTrans" cxnId="{4E2CAD25-515A-4B63-ACF3-41C7C1EA43EB}">
      <dgm:prSet/>
      <dgm:spPr/>
      <dgm:t>
        <a:bodyPr/>
        <a:lstStyle/>
        <a:p>
          <a:endParaRPr lang="de-DE" sz="3200"/>
        </a:p>
      </dgm:t>
    </dgm:pt>
    <dgm:pt modelId="{64999B3C-03F9-440B-920B-77AB68735A82}">
      <dgm:prSet phldrT="[Text]" custT="1"/>
      <dgm:spPr/>
      <dgm:t>
        <a:bodyPr/>
        <a:lstStyle/>
        <a:p>
          <a:r>
            <a:rPr lang="de-DE" sz="1400" dirty="0" smtClean="0"/>
            <a:t>Abgleich mit den Schätzwerten</a:t>
          </a:r>
          <a:endParaRPr lang="de-DE" sz="1400" dirty="0"/>
        </a:p>
      </dgm:t>
    </dgm:pt>
    <dgm:pt modelId="{6EDE3659-DE65-4186-B550-F3B599775758}" type="parTrans" cxnId="{7F0D6B81-FB98-450B-A1BB-DE6598EF8E45}">
      <dgm:prSet/>
      <dgm:spPr/>
      <dgm:t>
        <a:bodyPr/>
        <a:lstStyle/>
        <a:p>
          <a:endParaRPr lang="de-DE" sz="3200"/>
        </a:p>
      </dgm:t>
    </dgm:pt>
    <dgm:pt modelId="{4A8C7A4A-1B39-48F8-BC2F-B69F9B48C59F}" type="sibTrans" cxnId="{7F0D6B81-FB98-450B-A1BB-DE6598EF8E45}">
      <dgm:prSet/>
      <dgm:spPr/>
      <dgm:t>
        <a:bodyPr/>
        <a:lstStyle/>
        <a:p>
          <a:endParaRPr lang="de-DE" sz="3200"/>
        </a:p>
      </dgm:t>
    </dgm:pt>
    <dgm:pt modelId="{1A45D235-A174-4849-B6BD-9E7B84402072}">
      <dgm:prSet phldrT="[Text]" custT="1"/>
      <dgm:spPr/>
      <dgm:t>
        <a:bodyPr/>
        <a:lstStyle/>
        <a:p>
          <a:r>
            <a:rPr lang="de-DE" sz="1400" b="1" dirty="0" smtClean="0">
              <a:solidFill>
                <a:schemeClr val="tx2">
                  <a:lumMod val="75000"/>
                </a:schemeClr>
              </a:solidFill>
            </a:rPr>
            <a:t>6. Finale Zahlung</a:t>
          </a:r>
          <a:endParaRPr lang="de-DE" sz="1400" b="1" dirty="0">
            <a:solidFill>
              <a:schemeClr val="tx2">
                <a:lumMod val="75000"/>
              </a:schemeClr>
            </a:solidFill>
          </a:endParaRPr>
        </a:p>
      </dgm:t>
    </dgm:pt>
    <dgm:pt modelId="{1401EA9A-B2C0-4ACA-AF94-F22D6549C732}" type="parTrans" cxnId="{251FD427-468A-440E-A657-87566CD24780}">
      <dgm:prSet/>
      <dgm:spPr/>
      <dgm:t>
        <a:bodyPr/>
        <a:lstStyle/>
        <a:p>
          <a:endParaRPr lang="de-DE" sz="3200"/>
        </a:p>
      </dgm:t>
    </dgm:pt>
    <dgm:pt modelId="{4732AAAD-9807-42CE-9C60-BA29FD3207BB}" type="sibTrans" cxnId="{251FD427-468A-440E-A657-87566CD24780}">
      <dgm:prSet/>
      <dgm:spPr/>
      <dgm:t>
        <a:bodyPr/>
        <a:lstStyle/>
        <a:p>
          <a:endParaRPr lang="de-DE" sz="3200"/>
        </a:p>
      </dgm:t>
    </dgm:pt>
    <dgm:pt modelId="{1FC2B0ED-C5C7-41DB-9462-DCC56F5DDD86}">
      <dgm:prSet phldrT="[Text]" custT="1"/>
      <dgm:spPr/>
      <dgm:t>
        <a:bodyPr/>
        <a:lstStyle/>
        <a:p>
          <a:r>
            <a:rPr lang="de-DE" sz="1400" dirty="0" smtClean="0"/>
            <a:t>Restzahlung</a:t>
          </a:r>
          <a:endParaRPr lang="de-DE" sz="1400" dirty="0"/>
        </a:p>
      </dgm:t>
    </dgm:pt>
    <dgm:pt modelId="{D87632CE-A528-4BD8-9F37-639C7377F386}" type="parTrans" cxnId="{F27BE419-76DD-4690-8F41-7DA889562D07}">
      <dgm:prSet/>
      <dgm:spPr/>
      <dgm:t>
        <a:bodyPr/>
        <a:lstStyle/>
        <a:p>
          <a:endParaRPr lang="de-DE" sz="3200"/>
        </a:p>
      </dgm:t>
    </dgm:pt>
    <dgm:pt modelId="{FFB75061-7476-4EF7-8983-7A2DE365EB3A}" type="sibTrans" cxnId="{F27BE419-76DD-4690-8F41-7DA889562D07}">
      <dgm:prSet/>
      <dgm:spPr/>
      <dgm:t>
        <a:bodyPr/>
        <a:lstStyle/>
        <a:p>
          <a:endParaRPr lang="de-DE" sz="3200"/>
        </a:p>
      </dgm:t>
    </dgm:pt>
    <dgm:pt modelId="{2BC4081B-55ED-4E68-AB39-9EB8F69E3111}">
      <dgm:prSet phldrT="[Text]" custT="1"/>
      <dgm:spPr/>
      <dgm:t>
        <a:bodyPr/>
        <a:lstStyle/>
        <a:p>
          <a:r>
            <a:rPr lang="de-DE" sz="1400" dirty="0" smtClean="0"/>
            <a:t>Rückforderung</a:t>
          </a:r>
          <a:endParaRPr lang="de-DE" sz="1400" dirty="0"/>
        </a:p>
      </dgm:t>
    </dgm:pt>
    <dgm:pt modelId="{CE07C601-4FDC-4DD3-8F51-D0C59E65BB8C}" type="parTrans" cxnId="{4759518C-0B35-434B-B8FC-179E218D1DE1}">
      <dgm:prSet/>
      <dgm:spPr/>
      <dgm:t>
        <a:bodyPr/>
        <a:lstStyle/>
        <a:p>
          <a:endParaRPr lang="de-DE" sz="3200"/>
        </a:p>
      </dgm:t>
    </dgm:pt>
    <dgm:pt modelId="{F8B37CAD-2074-4CE7-BA9A-7988E29C66F1}" type="sibTrans" cxnId="{4759518C-0B35-434B-B8FC-179E218D1DE1}">
      <dgm:prSet/>
      <dgm:spPr/>
      <dgm:t>
        <a:bodyPr/>
        <a:lstStyle/>
        <a:p>
          <a:endParaRPr lang="de-DE" sz="3200"/>
        </a:p>
      </dgm:t>
    </dgm:pt>
    <dgm:pt modelId="{DE3580C3-86FC-41B9-BF42-073E63544E0E}">
      <dgm:prSet phldrT="[Text]" custT="1"/>
      <dgm:spPr/>
      <dgm:t>
        <a:bodyPr/>
        <a:lstStyle/>
        <a:p>
          <a:r>
            <a:rPr lang="de-DE" sz="1400" dirty="0" smtClean="0"/>
            <a:t>Abschlussbescheid</a:t>
          </a:r>
          <a:endParaRPr lang="de-DE" sz="1400" dirty="0"/>
        </a:p>
      </dgm:t>
    </dgm:pt>
    <dgm:pt modelId="{40C4F0D5-9603-4152-86F6-3C690FBE7B55}" type="parTrans" cxnId="{244393D1-5B6A-41CD-ADDE-7A7B7B7D88EE}">
      <dgm:prSet/>
      <dgm:spPr/>
      <dgm:t>
        <a:bodyPr/>
        <a:lstStyle/>
        <a:p>
          <a:endParaRPr lang="de-DE" sz="3200"/>
        </a:p>
      </dgm:t>
    </dgm:pt>
    <dgm:pt modelId="{91DC2BE3-2B2D-4898-A508-C1C22964FC02}" type="sibTrans" cxnId="{244393D1-5B6A-41CD-ADDE-7A7B7B7D88EE}">
      <dgm:prSet/>
      <dgm:spPr/>
      <dgm:t>
        <a:bodyPr/>
        <a:lstStyle/>
        <a:p>
          <a:endParaRPr lang="de-DE" sz="3200"/>
        </a:p>
      </dgm:t>
    </dgm:pt>
    <dgm:pt modelId="{6E29246A-F6B3-4FB8-9676-3408AC951171}" type="pres">
      <dgm:prSet presAssocID="{4202F46E-757A-4800-8EB9-A9CCBA3BB34D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de-DE"/>
        </a:p>
      </dgm:t>
    </dgm:pt>
    <dgm:pt modelId="{9112A2E9-0E58-4A1E-9307-79EA025964A6}" type="pres">
      <dgm:prSet presAssocID="{E69A8EC8-98D0-4FA0-90C7-8373E3DAC104}" presName="linNode" presStyleCnt="0"/>
      <dgm:spPr/>
      <dgm:t>
        <a:bodyPr/>
        <a:lstStyle/>
        <a:p>
          <a:endParaRPr lang="de-DE"/>
        </a:p>
      </dgm:t>
    </dgm:pt>
    <dgm:pt modelId="{1E69CAC5-AE3E-412E-802D-4DB4F5E1263C}" type="pres">
      <dgm:prSet presAssocID="{E69A8EC8-98D0-4FA0-90C7-8373E3DAC104}" presName="parentText" presStyleLbl="node1" presStyleIdx="0" presStyleCnt="6" custScaleX="61444">
        <dgm:presLayoutVars>
          <dgm:chMax val="1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00FA4D97-4685-43B4-902C-C4F0C32DF722}" type="pres">
      <dgm:prSet presAssocID="{E69A8EC8-98D0-4FA0-90C7-8373E3DAC104}" presName="descendantText" presStyleLbl="alignAccFollowNode1" presStyleIdx="0" presStyleCnt="6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12F98D04-A0F2-4B0E-8A26-5ECA4032D535}" type="pres">
      <dgm:prSet presAssocID="{80F3E810-5CE1-498E-9C04-B48FF7FCEAEA}" presName="sp" presStyleCnt="0"/>
      <dgm:spPr/>
      <dgm:t>
        <a:bodyPr/>
        <a:lstStyle/>
        <a:p>
          <a:endParaRPr lang="de-DE"/>
        </a:p>
      </dgm:t>
    </dgm:pt>
    <dgm:pt modelId="{BAC5FFAF-4D93-4EE5-B312-7AEB6154613F}" type="pres">
      <dgm:prSet presAssocID="{B79ED15F-4BCB-4E86-8C0D-F823E5CDAD10}" presName="linNode" presStyleCnt="0"/>
      <dgm:spPr/>
      <dgm:t>
        <a:bodyPr/>
        <a:lstStyle/>
        <a:p>
          <a:endParaRPr lang="de-DE"/>
        </a:p>
      </dgm:t>
    </dgm:pt>
    <dgm:pt modelId="{6E003344-8BD6-4784-AF1E-C6070D74A12F}" type="pres">
      <dgm:prSet presAssocID="{B79ED15F-4BCB-4E86-8C0D-F823E5CDAD10}" presName="parentText" presStyleLbl="node1" presStyleIdx="1" presStyleCnt="6" custScaleX="62013">
        <dgm:presLayoutVars>
          <dgm:chMax val="1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A35EDF11-B197-47C6-BEEA-2BE1F7807C54}" type="pres">
      <dgm:prSet presAssocID="{B79ED15F-4BCB-4E86-8C0D-F823E5CDAD10}" presName="descendantText" presStyleLbl="alignAccFollowNode1" presStyleIdx="1" presStyleCnt="6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730C13D2-391A-42F1-898E-966123615BA2}" type="pres">
      <dgm:prSet presAssocID="{9BFED6F3-EB8D-465B-84EA-A9331D66F269}" presName="sp" presStyleCnt="0"/>
      <dgm:spPr/>
      <dgm:t>
        <a:bodyPr/>
        <a:lstStyle/>
        <a:p>
          <a:endParaRPr lang="de-DE"/>
        </a:p>
      </dgm:t>
    </dgm:pt>
    <dgm:pt modelId="{958B6C35-0DB5-41B6-9597-FB744B81177D}" type="pres">
      <dgm:prSet presAssocID="{84F758BC-E3DF-49DA-A439-C391DC70A399}" presName="linNode" presStyleCnt="0"/>
      <dgm:spPr/>
      <dgm:t>
        <a:bodyPr/>
        <a:lstStyle/>
        <a:p>
          <a:endParaRPr lang="de-DE"/>
        </a:p>
      </dgm:t>
    </dgm:pt>
    <dgm:pt modelId="{47E18321-B7B3-4EBE-B827-9F8D92589704}" type="pres">
      <dgm:prSet presAssocID="{84F758BC-E3DF-49DA-A439-C391DC70A399}" presName="parentText" presStyleLbl="node1" presStyleIdx="2" presStyleCnt="6" custScaleX="61444">
        <dgm:presLayoutVars>
          <dgm:chMax val="1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6AACCA6E-94D6-4D6C-B76D-606E3D946E87}" type="pres">
      <dgm:prSet presAssocID="{84F758BC-E3DF-49DA-A439-C391DC70A399}" presName="descendantText" presStyleLbl="alignAccFollowNode1" presStyleIdx="2" presStyleCnt="6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A12D475C-DADF-4EB8-8DF3-AABEFDC0FB14}" type="pres">
      <dgm:prSet presAssocID="{B10CA878-CA39-4D9B-A4DB-FAEC0FE52141}" presName="sp" presStyleCnt="0"/>
      <dgm:spPr/>
      <dgm:t>
        <a:bodyPr/>
        <a:lstStyle/>
        <a:p>
          <a:endParaRPr lang="de-DE"/>
        </a:p>
      </dgm:t>
    </dgm:pt>
    <dgm:pt modelId="{F87FCB12-BE07-402A-B4B0-5FFCF391CE49}" type="pres">
      <dgm:prSet presAssocID="{B5E1E8F9-E048-4252-A611-A52F57543402}" presName="linNode" presStyleCnt="0"/>
      <dgm:spPr/>
      <dgm:t>
        <a:bodyPr/>
        <a:lstStyle/>
        <a:p>
          <a:endParaRPr lang="de-DE"/>
        </a:p>
      </dgm:t>
    </dgm:pt>
    <dgm:pt modelId="{95B07B92-0F41-4020-9596-A5CF1587DB44}" type="pres">
      <dgm:prSet presAssocID="{B5E1E8F9-E048-4252-A611-A52F57543402}" presName="parentText" presStyleLbl="node1" presStyleIdx="3" presStyleCnt="6" custScaleX="62013">
        <dgm:presLayoutVars>
          <dgm:chMax val="1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903F8174-4215-4DBE-86FB-7E09EE791581}" type="pres">
      <dgm:prSet presAssocID="{B5E1E8F9-E048-4252-A611-A52F57543402}" presName="descendantText" presStyleLbl="alignAccFollowNode1" presStyleIdx="3" presStyleCnt="6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EE076004-5C22-4FEB-9D30-487638B910B0}" type="pres">
      <dgm:prSet presAssocID="{415C5FE3-1B11-44F2-AAA8-0661CEDE8163}" presName="sp" presStyleCnt="0"/>
      <dgm:spPr/>
      <dgm:t>
        <a:bodyPr/>
        <a:lstStyle/>
        <a:p>
          <a:endParaRPr lang="de-DE"/>
        </a:p>
      </dgm:t>
    </dgm:pt>
    <dgm:pt modelId="{51A1C2AF-2EB4-4BE7-84BC-6D3D02F4E786}" type="pres">
      <dgm:prSet presAssocID="{FB22D6C0-6A04-4172-AE23-F3F5C7E04E97}" presName="linNode" presStyleCnt="0"/>
      <dgm:spPr/>
      <dgm:t>
        <a:bodyPr/>
        <a:lstStyle/>
        <a:p>
          <a:endParaRPr lang="de-DE"/>
        </a:p>
      </dgm:t>
    </dgm:pt>
    <dgm:pt modelId="{F3A8C9E2-0840-4225-9760-C9F752BF184F}" type="pres">
      <dgm:prSet presAssocID="{FB22D6C0-6A04-4172-AE23-F3F5C7E04E97}" presName="parentText" presStyleLbl="node1" presStyleIdx="4" presStyleCnt="6" custScaleX="62013">
        <dgm:presLayoutVars>
          <dgm:chMax val="1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E11D3689-39F7-4144-893A-FB5E27F70C38}" type="pres">
      <dgm:prSet presAssocID="{FB22D6C0-6A04-4172-AE23-F3F5C7E04E97}" presName="descendantText" presStyleLbl="alignAccFollowNode1" presStyleIdx="4" presStyleCnt="6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51BEC391-A68B-4B6E-AF35-CDF48002C2F9}" type="pres">
      <dgm:prSet presAssocID="{56C3D3D6-072F-42C0-862B-9A957C00B292}" presName="sp" presStyleCnt="0"/>
      <dgm:spPr/>
      <dgm:t>
        <a:bodyPr/>
        <a:lstStyle/>
        <a:p>
          <a:endParaRPr lang="de-DE"/>
        </a:p>
      </dgm:t>
    </dgm:pt>
    <dgm:pt modelId="{171D8C60-0711-46CF-B7DC-D01D58E48269}" type="pres">
      <dgm:prSet presAssocID="{1A45D235-A174-4849-B6BD-9E7B84402072}" presName="linNode" presStyleCnt="0"/>
      <dgm:spPr/>
      <dgm:t>
        <a:bodyPr/>
        <a:lstStyle/>
        <a:p>
          <a:endParaRPr lang="de-DE"/>
        </a:p>
      </dgm:t>
    </dgm:pt>
    <dgm:pt modelId="{DB9EF1FF-D5EE-4887-BCA5-081A72289EFB}" type="pres">
      <dgm:prSet presAssocID="{1A45D235-A174-4849-B6BD-9E7B84402072}" presName="parentText" presStyleLbl="node1" presStyleIdx="5" presStyleCnt="6" custScaleX="61444" custLinFactNeighborX="0" custLinFactNeighborY="-2497">
        <dgm:presLayoutVars>
          <dgm:chMax val="1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378CB705-AC20-40FC-A944-657A55F8160C}" type="pres">
      <dgm:prSet presAssocID="{1A45D235-A174-4849-B6BD-9E7B84402072}" presName="descendantText" presStyleLbl="alignAccFollowNode1" presStyleIdx="5" presStyleCnt="6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</dgm:ptLst>
  <dgm:cxnLst>
    <dgm:cxn modelId="{E50BD1F3-2ACD-4332-B948-A0F1E4763ADC}" srcId="{4202F46E-757A-4800-8EB9-A9CCBA3BB34D}" destId="{FB22D6C0-6A04-4172-AE23-F3F5C7E04E97}" srcOrd="4" destOrd="0" parTransId="{BF689325-5C03-45FD-ABF1-E6DCB8203DFD}" sibTransId="{56C3D3D6-072F-42C0-862B-9A957C00B292}"/>
    <dgm:cxn modelId="{DBFCA0E1-9681-4201-9F92-F388F95DE46C}" type="presOf" srcId="{64999B3C-03F9-440B-920B-77AB68735A82}" destId="{E11D3689-39F7-4144-893A-FB5E27F70C38}" srcOrd="0" destOrd="1" presId="urn:microsoft.com/office/officeart/2005/8/layout/vList5"/>
    <dgm:cxn modelId="{6B91CC1F-5F91-4365-8D1B-FA6BE7F8589D}" srcId="{4202F46E-757A-4800-8EB9-A9CCBA3BB34D}" destId="{B79ED15F-4BCB-4E86-8C0D-F823E5CDAD10}" srcOrd="1" destOrd="0" parTransId="{620BDB94-6461-4768-8A5D-DC524AC4FD6B}" sibTransId="{9BFED6F3-EB8D-465B-84EA-A9331D66F269}"/>
    <dgm:cxn modelId="{68A6CC4C-724F-458F-AC64-C33C5900653F}" srcId="{E69A8EC8-98D0-4FA0-90C7-8373E3DAC104}" destId="{F3A1C883-9269-4666-AA9D-015AD7366958}" srcOrd="1" destOrd="0" parTransId="{46492296-A0F3-4351-90EC-A62DA62F0253}" sibTransId="{D32503DD-A98D-4517-95A4-0F87FD819567}"/>
    <dgm:cxn modelId="{1D2508B7-B4EF-40EA-A35E-93FC91AA4E61}" srcId="{84F758BC-E3DF-49DA-A439-C391DC70A399}" destId="{38895E46-D56F-4DC9-A5EA-8CB67E1837C6}" srcOrd="1" destOrd="0" parTransId="{BD06B915-253A-4747-9E13-9D20B2AA7A37}" sibTransId="{F595D49D-DD66-44B9-A647-0B98B16E8E32}"/>
    <dgm:cxn modelId="{AEEACEFE-E88F-4CAA-8E9D-46DD05D93F94}" type="presOf" srcId="{38895E46-D56F-4DC9-A5EA-8CB67E1837C6}" destId="{6AACCA6E-94D6-4D6C-B76D-606E3D946E87}" srcOrd="0" destOrd="1" presId="urn:microsoft.com/office/officeart/2005/8/layout/vList5"/>
    <dgm:cxn modelId="{614FFE69-F477-4DBE-82FE-E48D78E73C80}" type="presOf" srcId="{3890C246-181E-4546-9741-408F2F46EB80}" destId="{E11D3689-39F7-4144-893A-FB5E27F70C38}" srcOrd="0" destOrd="0" presId="urn:microsoft.com/office/officeart/2005/8/layout/vList5"/>
    <dgm:cxn modelId="{A7DF502D-AEC9-41C0-90D7-44D177361C47}" srcId="{B5E1E8F9-E048-4252-A611-A52F57543402}" destId="{2D537690-CB80-466D-A358-CB47C51DAB90}" srcOrd="0" destOrd="0" parTransId="{A6C00AE7-D91B-4F43-B0F9-81A146533DAA}" sibTransId="{A2A9FDEF-460E-4BB4-B008-1976982D4A77}"/>
    <dgm:cxn modelId="{7F0D6B81-FB98-450B-A1BB-DE6598EF8E45}" srcId="{FB22D6C0-6A04-4172-AE23-F3F5C7E04E97}" destId="{64999B3C-03F9-440B-920B-77AB68735A82}" srcOrd="1" destOrd="0" parTransId="{6EDE3659-DE65-4186-B550-F3B599775758}" sibTransId="{4A8C7A4A-1B39-48F8-BC2F-B69F9B48C59F}"/>
    <dgm:cxn modelId="{4E2CAD25-515A-4B63-ACF3-41C7C1EA43EB}" srcId="{FB22D6C0-6A04-4172-AE23-F3F5C7E04E97}" destId="{3890C246-181E-4546-9741-408F2F46EB80}" srcOrd="0" destOrd="0" parTransId="{EE131EC0-0A84-4C5A-A2D2-FA03F5BA73DC}" sibTransId="{D3ADA41B-F0FD-4883-907C-432ABD734276}"/>
    <dgm:cxn modelId="{F27BE419-76DD-4690-8F41-7DA889562D07}" srcId="{1A45D235-A174-4849-B6BD-9E7B84402072}" destId="{1FC2B0ED-C5C7-41DB-9462-DCC56F5DDD86}" srcOrd="1" destOrd="0" parTransId="{D87632CE-A528-4BD8-9F37-639C7377F386}" sibTransId="{FFB75061-7476-4EF7-8983-7A2DE365EB3A}"/>
    <dgm:cxn modelId="{4313E6F3-9238-45EA-A740-492F9DFA687C}" type="presOf" srcId="{ACA1EBA4-961D-4D2A-BB4B-C81FCA829318}" destId="{A35EDF11-B197-47C6-BEEA-2BE1F7807C54}" srcOrd="0" destOrd="1" presId="urn:microsoft.com/office/officeart/2005/8/layout/vList5"/>
    <dgm:cxn modelId="{15E0C8BB-7A66-42CF-A126-126DE9F96687}" type="presOf" srcId="{646CE006-A55F-44A6-B798-8D33B1915E52}" destId="{6AACCA6E-94D6-4D6C-B76D-606E3D946E87}" srcOrd="0" destOrd="0" presId="urn:microsoft.com/office/officeart/2005/8/layout/vList5"/>
    <dgm:cxn modelId="{277A193C-E2FB-4F2D-B948-C605D60101B2}" type="presOf" srcId="{952EB746-E3E5-4107-A579-15EC22F60F4B}" destId="{A35EDF11-B197-47C6-BEEA-2BE1F7807C54}" srcOrd="0" destOrd="0" presId="urn:microsoft.com/office/officeart/2005/8/layout/vList5"/>
    <dgm:cxn modelId="{4759518C-0B35-434B-B8FC-179E218D1DE1}" srcId="{1A45D235-A174-4849-B6BD-9E7B84402072}" destId="{2BC4081B-55ED-4E68-AB39-9EB8F69E3111}" srcOrd="2" destOrd="0" parTransId="{CE07C601-4FDC-4DD3-8F51-D0C59E65BB8C}" sibTransId="{F8B37CAD-2074-4CE7-BA9A-7988E29C66F1}"/>
    <dgm:cxn modelId="{63DC1E1F-0C77-4A46-A27C-E25FF4DFD97A}" type="presOf" srcId="{1A45D235-A174-4849-B6BD-9E7B84402072}" destId="{DB9EF1FF-D5EE-4887-BCA5-081A72289EFB}" srcOrd="0" destOrd="0" presId="urn:microsoft.com/office/officeart/2005/8/layout/vList5"/>
    <dgm:cxn modelId="{1B8D8141-8ACB-4C0A-9991-7707D9294BB3}" srcId="{84F758BC-E3DF-49DA-A439-C391DC70A399}" destId="{646CE006-A55F-44A6-B798-8D33B1915E52}" srcOrd="0" destOrd="0" parTransId="{4135848F-2B17-41F6-9FE9-7B112DF82CB5}" sibTransId="{BB12CBDC-76DD-4BF1-BDA6-C97D63245273}"/>
    <dgm:cxn modelId="{5C91C0EC-702D-40FB-943C-D7ADF94E5DFD}" type="presOf" srcId="{B5E1E8F9-E048-4252-A611-A52F57543402}" destId="{95B07B92-0F41-4020-9596-A5CF1587DB44}" srcOrd="0" destOrd="0" presId="urn:microsoft.com/office/officeart/2005/8/layout/vList5"/>
    <dgm:cxn modelId="{9E47307B-71D4-47AF-B024-14105BCC1D8B}" srcId="{4202F46E-757A-4800-8EB9-A9CCBA3BB34D}" destId="{E69A8EC8-98D0-4FA0-90C7-8373E3DAC104}" srcOrd="0" destOrd="0" parTransId="{CA05FC15-5D1F-46EE-BE9B-D496D88092E6}" sibTransId="{80F3E810-5CE1-498E-9C04-B48FF7FCEAEA}"/>
    <dgm:cxn modelId="{B6C1B2F2-0F00-4A6C-88BD-9245FE2F840F}" srcId="{E69A8EC8-98D0-4FA0-90C7-8373E3DAC104}" destId="{F76716EC-4B8F-406F-BA12-4F5E29C6815A}" srcOrd="0" destOrd="0" parTransId="{A76AAB56-4511-448F-A81A-9D37AEE81BC2}" sibTransId="{4115130E-6414-4E94-A995-A09CF32757F0}"/>
    <dgm:cxn modelId="{251FD427-468A-440E-A657-87566CD24780}" srcId="{4202F46E-757A-4800-8EB9-A9CCBA3BB34D}" destId="{1A45D235-A174-4849-B6BD-9E7B84402072}" srcOrd="5" destOrd="0" parTransId="{1401EA9A-B2C0-4ACA-AF94-F22D6549C732}" sibTransId="{4732AAAD-9807-42CE-9C60-BA29FD3207BB}"/>
    <dgm:cxn modelId="{53CC29B1-13DC-4551-8FBA-CC6274C277AB}" type="presOf" srcId="{F3A1C883-9269-4666-AA9D-015AD7366958}" destId="{00FA4D97-4685-43B4-902C-C4F0C32DF722}" srcOrd="0" destOrd="1" presId="urn:microsoft.com/office/officeart/2005/8/layout/vList5"/>
    <dgm:cxn modelId="{834697D0-600C-49FC-B093-1988086C62A0}" type="presOf" srcId="{DE3580C3-86FC-41B9-BF42-073E63544E0E}" destId="{378CB705-AC20-40FC-A944-657A55F8160C}" srcOrd="0" destOrd="0" presId="urn:microsoft.com/office/officeart/2005/8/layout/vList5"/>
    <dgm:cxn modelId="{C7E086A3-15C8-41E0-A712-0B14D010A43C}" type="presOf" srcId="{84F758BC-E3DF-49DA-A439-C391DC70A399}" destId="{47E18321-B7B3-4EBE-B827-9F8D92589704}" srcOrd="0" destOrd="0" presId="urn:microsoft.com/office/officeart/2005/8/layout/vList5"/>
    <dgm:cxn modelId="{997D44AF-AA80-4647-9FBD-736F47E175FC}" type="presOf" srcId="{2BC4081B-55ED-4E68-AB39-9EB8F69E3111}" destId="{378CB705-AC20-40FC-A944-657A55F8160C}" srcOrd="0" destOrd="2" presId="urn:microsoft.com/office/officeart/2005/8/layout/vList5"/>
    <dgm:cxn modelId="{1BE5B92D-3BB8-4F9E-B22F-CAD132B34690}" srcId="{4202F46E-757A-4800-8EB9-A9CCBA3BB34D}" destId="{84F758BC-E3DF-49DA-A439-C391DC70A399}" srcOrd="2" destOrd="0" parTransId="{E29ED5BF-D0C9-4520-BF20-60111CB69E7E}" sibTransId="{B10CA878-CA39-4D9B-A4DB-FAEC0FE52141}"/>
    <dgm:cxn modelId="{A117DDEE-4492-4E9F-8FBF-4743205F6EBE}" type="presOf" srcId="{E69A8EC8-98D0-4FA0-90C7-8373E3DAC104}" destId="{1E69CAC5-AE3E-412E-802D-4DB4F5E1263C}" srcOrd="0" destOrd="0" presId="urn:microsoft.com/office/officeart/2005/8/layout/vList5"/>
    <dgm:cxn modelId="{56189439-8C4D-4994-B989-24D3DFA69539}" type="presOf" srcId="{2D537690-CB80-466D-A358-CB47C51DAB90}" destId="{903F8174-4215-4DBE-86FB-7E09EE791581}" srcOrd="0" destOrd="0" presId="urn:microsoft.com/office/officeart/2005/8/layout/vList5"/>
    <dgm:cxn modelId="{244393D1-5B6A-41CD-ADDE-7A7B7B7D88EE}" srcId="{1A45D235-A174-4849-B6BD-9E7B84402072}" destId="{DE3580C3-86FC-41B9-BF42-073E63544E0E}" srcOrd="0" destOrd="0" parTransId="{40C4F0D5-9603-4152-86F6-3C690FBE7B55}" sibTransId="{91DC2BE3-2B2D-4898-A508-C1C22964FC02}"/>
    <dgm:cxn modelId="{B6CA06CB-2FEB-48AD-9B1E-93D623FC036E}" srcId="{B79ED15F-4BCB-4E86-8C0D-F823E5CDAD10}" destId="{952EB746-E3E5-4107-A579-15EC22F60F4B}" srcOrd="0" destOrd="0" parTransId="{EA48BB48-ADC7-4A49-BD7B-87B974E91BF4}" sibTransId="{D8688D7E-BB6C-4857-B806-0122625E9E96}"/>
    <dgm:cxn modelId="{DF90A8E8-33B9-426E-8756-5334ECCA6067}" type="presOf" srcId="{B79ED15F-4BCB-4E86-8C0D-F823E5CDAD10}" destId="{6E003344-8BD6-4784-AF1E-C6070D74A12F}" srcOrd="0" destOrd="0" presId="urn:microsoft.com/office/officeart/2005/8/layout/vList5"/>
    <dgm:cxn modelId="{548A8BD6-D9A8-43E7-95B4-AD81BAA5DCA8}" type="presOf" srcId="{FB22D6C0-6A04-4172-AE23-F3F5C7E04E97}" destId="{F3A8C9E2-0840-4225-9760-C9F752BF184F}" srcOrd="0" destOrd="0" presId="urn:microsoft.com/office/officeart/2005/8/layout/vList5"/>
    <dgm:cxn modelId="{5A702246-678D-4D6D-837D-5FC159DAF3D6}" srcId="{4202F46E-757A-4800-8EB9-A9CCBA3BB34D}" destId="{B5E1E8F9-E048-4252-A611-A52F57543402}" srcOrd="3" destOrd="0" parTransId="{D485BF6B-10A0-4D4A-B095-FBD16FC5F451}" sibTransId="{415C5FE3-1B11-44F2-AAA8-0661CEDE8163}"/>
    <dgm:cxn modelId="{046C2FDF-8C6B-46E6-BC56-E6CBAF87D4A5}" type="presOf" srcId="{1FC2B0ED-C5C7-41DB-9462-DCC56F5DDD86}" destId="{378CB705-AC20-40FC-A944-657A55F8160C}" srcOrd="0" destOrd="1" presId="urn:microsoft.com/office/officeart/2005/8/layout/vList5"/>
    <dgm:cxn modelId="{0F00866F-D583-4468-B757-6F9AFF6A407C}" srcId="{B79ED15F-4BCB-4E86-8C0D-F823E5CDAD10}" destId="{ACA1EBA4-961D-4D2A-BB4B-C81FCA829318}" srcOrd="1" destOrd="0" parTransId="{6CEA56FE-DB09-447F-BFFC-A4CB90599FBF}" sibTransId="{2FA94F5F-98D5-43E4-AA39-8E3708D5D782}"/>
    <dgm:cxn modelId="{DF1F3556-40C0-4CE3-8C8A-6D91CC65C41B}" type="presOf" srcId="{F76716EC-4B8F-406F-BA12-4F5E29C6815A}" destId="{00FA4D97-4685-43B4-902C-C4F0C32DF722}" srcOrd="0" destOrd="0" presId="urn:microsoft.com/office/officeart/2005/8/layout/vList5"/>
    <dgm:cxn modelId="{47CA1033-8DAD-4069-8285-4AEFECC5AD35}" type="presOf" srcId="{4202F46E-757A-4800-8EB9-A9CCBA3BB34D}" destId="{6E29246A-F6B3-4FB8-9676-3408AC951171}" srcOrd="0" destOrd="0" presId="urn:microsoft.com/office/officeart/2005/8/layout/vList5"/>
    <dgm:cxn modelId="{049F7322-D6E7-4339-BBD1-3711F354907C}" type="presParOf" srcId="{6E29246A-F6B3-4FB8-9676-3408AC951171}" destId="{9112A2E9-0E58-4A1E-9307-79EA025964A6}" srcOrd="0" destOrd="0" presId="urn:microsoft.com/office/officeart/2005/8/layout/vList5"/>
    <dgm:cxn modelId="{7EA692C4-57E7-4D0D-B79B-4AF71B97FAD7}" type="presParOf" srcId="{9112A2E9-0E58-4A1E-9307-79EA025964A6}" destId="{1E69CAC5-AE3E-412E-802D-4DB4F5E1263C}" srcOrd="0" destOrd="0" presId="urn:microsoft.com/office/officeart/2005/8/layout/vList5"/>
    <dgm:cxn modelId="{3694B7B3-79A1-463E-9F50-5A87CF8C4C49}" type="presParOf" srcId="{9112A2E9-0E58-4A1E-9307-79EA025964A6}" destId="{00FA4D97-4685-43B4-902C-C4F0C32DF722}" srcOrd="1" destOrd="0" presId="urn:microsoft.com/office/officeart/2005/8/layout/vList5"/>
    <dgm:cxn modelId="{22A08B35-92AE-4DDB-A789-32954DCB759E}" type="presParOf" srcId="{6E29246A-F6B3-4FB8-9676-3408AC951171}" destId="{12F98D04-A0F2-4B0E-8A26-5ECA4032D535}" srcOrd="1" destOrd="0" presId="urn:microsoft.com/office/officeart/2005/8/layout/vList5"/>
    <dgm:cxn modelId="{E94FE0FE-A834-439A-ADB5-0F6411B64BD9}" type="presParOf" srcId="{6E29246A-F6B3-4FB8-9676-3408AC951171}" destId="{BAC5FFAF-4D93-4EE5-B312-7AEB6154613F}" srcOrd="2" destOrd="0" presId="urn:microsoft.com/office/officeart/2005/8/layout/vList5"/>
    <dgm:cxn modelId="{C0ECEC62-E509-46BF-BE58-DD6C5FC17EFC}" type="presParOf" srcId="{BAC5FFAF-4D93-4EE5-B312-7AEB6154613F}" destId="{6E003344-8BD6-4784-AF1E-C6070D74A12F}" srcOrd="0" destOrd="0" presId="urn:microsoft.com/office/officeart/2005/8/layout/vList5"/>
    <dgm:cxn modelId="{A0C642A4-1F46-48A9-93EB-0F23601170C0}" type="presParOf" srcId="{BAC5FFAF-4D93-4EE5-B312-7AEB6154613F}" destId="{A35EDF11-B197-47C6-BEEA-2BE1F7807C54}" srcOrd="1" destOrd="0" presId="urn:microsoft.com/office/officeart/2005/8/layout/vList5"/>
    <dgm:cxn modelId="{B79C1017-5142-493C-AA35-76EE8032FB52}" type="presParOf" srcId="{6E29246A-F6B3-4FB8-9676-3408AC951171}" destId="{730C13D2-391A-42F1-898E-966123615BA2}" srcOrd="3" destOrd="0" presId="urn:microsoft.com/office/officeart/2005/8/layout/vList5"/>
    <dgm:cxn modelId="{6B073EDE-C5B2-416A-A27F-B39C7FCD858E}" type="presParOf" srcId="{6E29246A-F6B3-4FB8-9676-3408AC951171}" destId="{958B6C35-0DB5-41B6-9597-FB744B81177D}" srcOrd="4" destOrd="0" presId="urn:microsoft.com/office/officeart/2005/8/layout/vList5"/>
    <dgm:cxn modelId="{C4EDB250-CF86-4D06-918E-B4D6AC7B3FE6}" type="presParOf" srcId="{958B6C35-0DB5-41B6-9597-FB744B81177D}" destId="{47E18321-B7B3-4EBE-B827-9F8D92589704}" srcOrd="0" destOrd="0" presId="urn:microsoft.com/office/officeart/2005/8/layout/vList5"/>
    <dgm:cxn modelId="{CB92B81D-B041-4A7C-9274-8495AA682917}" type="presParOf" srcId="{958B6C35-0DB5-41B6-9597-FB744B81177D}" destId="{6AACCA6E-94D6-4D6C-B76D-606E3D946E87}" srcOrd="1" destOrd="0" presId="urn:microsoft.com/office/officeart/2005/8/layout/vList5"/>
    <dgm:cxn modelId="{8CA0E460-89E7-4CCD-8EA7-FF5577F04EB9}" type="presParOf" srcId="{6E29246A-F6B3-4FB8-9676-3408AC951171}" destId="{A12D475C-DADF-4EB8-8DF3-AABEFDC0FB14}" srcOrd="5" destOrd="0" presId="urn:microsoft.com/office/officeart/2005/8/layout/vList5"/>
    <dgm:cxn modelId="{6B888925-F674-4082-B2AF-9F72734809C4}" type="presParOf" srcId="{6E29246A-F6B3-4FB8-9676-3408AC951171}" destId="{F87FCB12-BE07-402A-B4B0-5FFCF391CE49}" srcOrd="6" destOrd="0" presId="urn:microsoft.com/office/officeart/2005/8/layout/vList5"/>
    <dgm:cxn modelId="{C5930C77-606F-4D0B-A031-63BE10761B3A}" type="presParOf" srcId="{F87FCB12-BE07-402A-B4B0-5FFCF391CE49}" destId="{95B07B92-0F41-4020-9596-A5CF1587DB44}" srcOrd="0" destOrd="0" presId="urn:microsoft.com/office/officeart/2005/8/layout/vList5"/>
    <dgm:cxn modelId="{191F20B0-B311-4F99-AD2A-0BC231EA6A2F}" type="presParOf" srcId="{F87FCB12-BE07-402A-B4B0-5FFCF391CE49}" destId="{903F8174-4215-4DBE-86FB-7E09EE791581}" srcOrd="1" destOrd="0" presId="urn:microsoft.com/office/officeart/2005/8/layout/vList5"/>
    <dgm:cxn modelId="{124FB9C6-5C85-46BE-869A-4535F04FDFE2}" type="presParOf" srcId="{6E29246A-F6B3-4FB8-9676-3408AC951171}" destId="{EE076004-5C22-4FEB-9D30-487638B910B0}" srcOrd="7" destOrd="0" presId="urn:microsoft.com/office/officeart/2005/8/layout/vList5"/>
    <dgm:cxn modelId="{536C31E7-9372-47BC-A962-531C90A9E4BE}" type="presParOf" srcId="{6E29246A-F6B3-4FB8-9676-3408AC951171}" destId="{51A1C2AF-2EB4-4BE7-84BC-6D3D02F4E786}" srcOrd="8" destOrd="0" presId="urn:microsoft.com/office/officeart/2005/8/layout/vList5"/>
    <dgm:cxn modelId="{4B0B2E8A-0A5B-4971-BFCA-1D8D60A222BB}" type="presParOf" srcId="{51A1C2AF-2EB4-4BE7-84BC-6D3D02F4E786}" destId="{F3A8C9E2-0840-4225-9760-C9F752BF184F}" srcOrd="0" destOrd="0" presId="urn:microsoft.com/office/officeart/2005/8/layout/vList5"/>
    <dgm:cxn modelId="{C134B9B4-B09F-490E-8F45-D7B1F8DF8650}" type="presParOf" srcId="{51A1C2AF-2EB4-4BE7-84BC-6D3D02F4E786}" destId="{E11D3689-39F7-4144-893A-FB5E27F70C38}" srcOrd="1" destOrd="0" presId="urn:microsoft.com/office/officeart/2005/8/layout/vList5"/>
    <dgm:cxn modelId="{DA0B5D46-EFE9-4751-9C48-7536C1D4C4C2}" type="presParOf" srcId="{6E29246A-F6B3-4FB8-9676-3408AC951171}" destId="{51BEC391-A68B-4B6E-AF35-CDF48002C2F9}" srcOrd="9" destOrd="0" presId="urn:microsoft.com/office/officeart/2005/8/layout/vList5"/>
    <dgm:cxn modelId="{60F0CC6E-10F3-4198-9648-D45EDD5D072E}" type="presParOf" srcId="{6E29246A-F6B3-4FB8-9676-3408AC951171}" destId="{171D8C60-0711-46CF-B7DC-D01D58E48269}" srcOrd="10" destOrd="0" presId="urn:microsoft.com/office/officeart/2005/8/layout/vList5"/>
    <dgm:cxn modelId="{68286C59-20DD-4EFF-8597-0DF578644240}" type="presParOf" srcId="{171D8C60-0711-46CF-B7DC-D01D58E48269}" destId="{DB9EF1FF-D5EE-4887-BCA5-081A72289EFB}" srcOrd="0" destOrd="0" presId="urn:microsoft.com/office/officeart/2005/8/layout/vList5"/>
    <dgm:cxn modelId="{FF17DBA1-08B7-429E-BC51-D0582EE468CF}" type="presParOf" srcId="{171D8C60-0711-46CF-B7DC-D01D58E48269}" destId="{378CB705-AC20-40FC-A944-657A55F8160C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0.24309</cdr:x>
      <cdr:y>0.16489</cdr:y>
    </cdr:from>
    <cdr:to>
      <cdr:x>0.29919</cdr:x>
      <cdr:y>0.22979</cdr:y>
    </cdr:to>
    <cdr:sp macro="" textlink="">
      <cdr:nvSpPr>
        <cdr:cNvPr id="3" name="Textfeld 8"/>
        <cdr:cNvSpPr txBox="1"/>
      </cdr:nvSpPr>
      <cdr:spPr>
        <a:xfrm xmlns:a="http://schemas.openxmlformats.org/drawingml/2006/main">
          <a:off x="1872208" y="625570"/>
          <a:ext cx="432048" cy="246221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de-DE"/>
          </a:defPPr>
          <a:lvl1pPr algn="l" rtl="0" eaLnBrk="0" fontAlgn="base" hangingPunct="0">
            <a:spcBef>
              <a:spcPct val="0"/>
            </a:spcBef>
            <a:spcAft>
              <a:spcPct val="0"/>
            </a:spcAft>
            <a:defRPr sz="1400"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1pPr>
          <a:lvl2pPr marL="457200" algn="l" rtl="0" eaLnBrk="0" fontAlgn="base" hangingPunct="0">
            <a:spcBef>
              <a:spcPct val="0"/>
            </a:spcBef>
            <a:spcAft>
              <a:spcPct val="0"/>
            </a:spcAft>
            <a:defRPr sz="1400"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2pPr>
          <a:lvl3pPr marL="914400" algn="l" rtl="0" eaLnBrk="0" fontAlgn="base" hangingPunct="0">
            <a:spcBef>
              <a:spcPct val="0"/>
            </a:spcBef>
            <a:spcAft>
              <a:spcPct val="0"/>
            </a:spcAft>
            <a:defRPr sz="1400"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3pPr>
          <a:lvl4pPr marL="1371600" algn="l" rtl="0" eaLnBrk="0" fontAlgn="base" hangingPunct="0">
            <a:spcBef>
              <a:spcPct val="0"/>
            </a:spcBef>
            <a:spcAft>
              <a:spcPct val="0"/>
            </a:spcAft>
            <a:defRPr sz="1400"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4pPr>
          <a:lvl5pPr marL="1828800" algn="l" rtl="0" eaLnBrk="0" fontAlgn="base" hangingPunct="0">
            <a:spcBef>
              <a:spcPct val="0"/>
            </a:spcBef>
            <a:spcAft>
              <a:spcPct val="0"/>
            </a:spcAft>
            <a:defRPr sz="1400"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5pPr>
          <a:lvl6pPr marL="2286000" algn="l" defTabSz="914400" rtl="0" eaLnBrk="1" latinLnBrk="0" hangingPunct="1">
            <a:defRPr sz="1400"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6pPr>
          <a:lvl7pPr marL="2743200" algn="l" defTabSz="914400" rtl="0" eaLnBrk="1" latinLnBrk="0" hangingPunct="1">
            <a:defRPr sz="1400"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7pPr>
          <a:lvl8pPr marL="3200400" algn="l" defTabSz="914400" rtl="0" eaLnBrk="1" latinLnBrk="0" hangingPunct="1">
            <a:defRPr sz="1400"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8pPr>
          <a:lvl9pPr marL="3657600" algn="l" defTabSz="914400" rtl="0" eaLnBrk="1" latinLnBrk="0" hangingPunct="1">
            <a:defRPr sz="1400"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9pPr>
        </a:lstStyle>
        <a:p xmlns:a="http://schemas.openxmlformats.org/drawingml/2006/main">
          <a:r>
            <a:rPr lang="de-DE" sz="1000" dirty="0" smtClean="0"/>
            <a:t>+18</a:t>
          </a:r>
          <a:endParaRPr lang="de-DE" sz="1000" dirty="0"/>
        </a:p>
      </cdr:txBody>
    </cdr:sp>
  </cdr:relSizeAnchor>
  <cdr:relSizeAnchor xmlns:cdr="http://schemas.openxmlformats.org/drawingml/2006/chartDrawing">
    <cdr:from>
      <cdr:x>0.89757</cdr:x>
      <cdr:y>0.06999</cdr:y>
    </cdr:from>
    <cdr:to>
      <cdr:x>0.98172</cdr:x>
      <cdr:y>0.15111</cdr:y>
    </cdr:to>
    <cdr:sp macro="" textlink="">
      <cdr:nvSpPr>
        <cdr:cNvPr id="4" name="Textfeld 23"/>
        <cdr:cNvSpPr txBox="1"/>
      </cdr:nvSpPr>
      <cdr:spPr>
        <a:xfrm xmlns:a="http://schemas.openxmlformats.org/drawingml/2006/main">
          <a:off x="6912768" y="265530"/>
          <a:ext cx="648072" cy="30777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solidFill>
            <a:schemeClr val="tx1"/>
          </a:solidFill>
        </a:ln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de-DE"/>
          </a:defPPr>
          <a:lvl1pPr algn="l" rtl="0" eaLnBrk="0" fontAlgn="base" hangingPunct="0">
            <a:spcBef>
              <a:spcPct val="0"/>
            </a:spcBef>
            <a:spcAft>
              <a:spcPct val="0"/>
            </a:spcAft>
            <a:defRPr sz="1400"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1pPr>
          <a:lvl2pPr marL="457200" algn="l" rtl="0" eaLnBrk="0" fontAlgn="base" hangingPunct="0">
            <a:spcBef>
              <a:spcPct val="0"/>
            </a:spcBef>
            <a:spcAft>
              <a:spcPct val="0"/>
            </a:spcAft>
            <a:defRPr sz="1400"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2pPr>
          <a:lvl3pPr marL="914400" algn="l" rtl="0" eaLnBrk="0" fontAlgn="base" hangingPunct="0">
            <a:spcBef>
              <a:spcPct val="0"/>
            </a:spcBef>
            <a:spcAft>
              <a:spcPct val="0"/>
            </a:spcAft>
            <a:defRPr sz="1400"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3pPr>
          <a:lvl4pPr marL="1371600" algn="l" rtl="0" eaLnBrk="0" fontAlgn="base" hangingPunct="0">
            <a:spcBef>
              <a:spcPct val="0"/>
            </a:spcBef>
            <a:spcAft>
              <a:spcPct val="0"/>
            </a:spcAft>
            <a:defRPr sz="1400"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4pPr>
          <a:lvl5pPr marL="1828800" algn="l" rtl="0" eaLnBrk="0" fontAlgn="base" hangingPunct="0">
            <a:spcBef>
              <a:spcPct val="0"/>
            </a:spcBef>
            <a:spcAft>
              <a:spcPct val="0"/>
            </a:spcAft>
            <a:defRPr sz="1400"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5pPr>
          <a:lvl6pPr marL="2286000" algn="l" defTabSz="914400" rtl="0" eaLnBrk="1" latinLnBrk="0" hangingPunct="1">
            <a:defRPr sz="1400"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6pPr>
          <a:lvl7pPr marL="2743200" algn="l" defTabSz="914400" rtl="0" eaLnBrk="1" latinLnBrk="0" hangingPunct="1">
            <a:defRPr sz="1400"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7pPr>
          <a:lvl8pPr marL="3200400" algn="l" defTabSz="914400" rtl="0" eaLnBrk="1" latinLnBrk="0" hangingPunct="1">
            <a:defRPr sz="1400"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8pPr>
          <a:lvl9pPr marL="3657600" algn="l" defTabSz="914400" rtl="0" eaLnBrk="1" latinLnBrk="0" hangingPunct="1">
            <a:defRPr sz="1400"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9pPr>
        </a:lstStyle>
        <a:p xmlns:a="http://schemas.openxmlformats.org/drawingml/2006/main">
          <a:r>
            <a:rPr lang="de-DE" dirty="0"/>
            <a:t>-</a:t>
          </a:r>
          <a:r>
            <a:rPr lang="de-DE" dirty="0" smtClean="0"/>
            <a:t>172</a:t>
          </a:r>
          <a:endParaRPr lang="de-DE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A665B3-9747-43D9-A3B8-A86CB959C14D}" type="datetimeFigureOut">
              <a:rPr lang="de-DE" smtClean="0"/>
              <a:t>15.11.2018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76CBF7-A885-43ED-8AED-AE9A0B3E69F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36148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576CBF7-A885-43ED-8AED-AE9A0B3E69FA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75594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76CBF7-A885-43ED-8AED-AE9A0B3E69FA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580668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76CBF7-A885-43ED-8AED-AE9A0B3E69FA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514301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Bund 170 </a:t>
            </a:r>
            <a:r>
              <a:rPr lang="de-DE" dirty="0" err="1" smtClean="0"/>
              <a:t>Mio</a:t>
            </a:r>
            <a:r>
              <a:rPr lang="de-DE" dirty="0" smtClean="0"/>
              <a:t> plus Länder 170 </a:t>
            </a:r>
            <a:r>
              <a:rPr lang="de-DE" dirty="0" err="1" smtClean="0"/>
              <a:t>Mio</a:t>
            </a:r>
            <a:r>
              <a:rPr lang="de-DE" dirty="0" smtClean="0"/>
              <a:t> € (340 </a:t>
            </a:r>
            <a:r>
              <a:rPr lang="de-DE" dirty="0" err="1" smtClean="0"/>
              <a:t>Mio</a:t>
            </a:r>
            <a:r>
              <a:rPr lang="de-DE" dirty="0" smtClean="0"/>
              <a:t> €) Hessen</a:t>
            </a:r>
            <a:r>
              <a:rPr lang="de-DE" baseline="0" dirty="0" smtClean="0"/>
              <a:t> insgesamt 17,8 </a:t>
            </a:r>
            <a:r>
              <a:rPr lang="de-DE" baseline="0" dirty="0" err="1" smtClean="0"/>
              <a:t>Mio</a:t>
            </a:r>
            <a:r>
              <a:rPr lang="de-DE" baseline="0" dirty="0" smtClean="0"/>
              <a:t> €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76CBF7-A885-43ED-8AED-AE9A0B3E69FA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897423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Mittlere Unternehmen &lt; 250 MA und Jahresumsatz</a:t>
            </a:r>
            <a:r>
              <a:rPr lang="de-DE" baseline="0" dirty="0" smtClean="0"/>
              <a:t> &lt;50 Mio.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76CBF7-A885-43ED-8AED-AE9A0B3E69FA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355292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mtClean="0"/>
              <a:t>drei aus fünf Wirtschaftsjahre 2013/14, 2014/15, 2015/16, 2016/17, 2017/18</a:t>
            </a:r>
          </a:p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76CBF7-A885-43ED-8AED-AE9A0B3E69FA}" type="slidenum">
              <a:rPr lang="de-DE" smtClean="0"/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67732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2"/>
          <p:cNvSpPr txBox="1">
            <a:spLocks noChangeArrowheads="1"/>
          </p:cNvSpPr>
          <p:nvPr/>
        </p:nvSpPr>
        <p:spPr bwMode="auto">
          <a:xfrm>
            <a:off x="715963" y="312738"/>
            <a:ext cx="2517775" cy="40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lnSpc>
                <a:spcPct val="95000"/>
              </a:lnSpc>
            </a:pPr>
            <a:r>
              <a:rPr lang="de-DE" b="1">
                <a:solidFill>
                  <a:srgbClr val="0038F0"/>
                </a:solidFill>
              </a:rPr>
              <a:t>Landesbetrieb Landwirtschaft</a:t>
            </a:r>
          </a:p>
          <a:p>
            <a:pPr>
              <a:lnSpc>
                <a:spcPct val="95000"/>
              </a:lnSpc>
            </a:pPr>
            <a:r>
              <a:rPr lang="de-DE" b="1">
                <a:solidFill>
                  <a:srgbClr val="0038F0"/>
                </a:solidFill>
              </a:rPr>
              <a:t>Hessen</a:t>
            </a:r>
          </a:p>
        </p:txBody>
      </p:sp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342900" y="3044825"/>
            <a:ext cx="8810625" cy="3822700"/>
          </a:xfrm>
          <a:prstGeom prst="rect">
            <a:avLst/>
          </a:prstGeom>
          <a:solidFill>
            <a:srgbClr val="0038F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 dirty="0"/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ctrTitle" sz="quarter"/>
          </p:nvPr>
        </p:nvSpPr>
        <p:spPr>
          <a:xfrm>
            <a:off x="742950" y="1690688"/>
            <a:ext cx="8077200" cy="1017587"/>
          </a:xfrm>
          <a:ln/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742950" y="3357562"/>
            <a:ext cx="8077200" cy="17526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smtClean="0"/>
              <a:t>Formatvorlage des Untertitelmasters durch Klicken bearbeiten</a:t>
            </a:r>
            <a:endParaRPr lang="de-DE" dirty="0"/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dt" sz="quarter" idx="2"/>
          </p:nvPr>
        </p:nvSpPr>
        <p:spPr bwMode="auto">
          <a:xfrm>
            <a:off x="742950" y="5857892"/>
            <a:ext cx="8077200" cy="33855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 sz="22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Stadt, den </a:t>
            </a:r>
            <a:fld id="{6AF1DD72-F7CA-4877-ABCC-405D84F17B36}" type="datetime1">
              <a:rPr lang="de-DE"/>
              <a:pPr/>
              <a:t>15.11.2018</a:t>
            </a:fld>
            <a:endParaRPr lang="de-DE" dirty="0"/>
          </a:p>
        </p:txBody>
      </p:sp>
      <p:pic>
        <p:nvPicPr>
          <p:cNvPr id="5127" name="Picture 7" descr="HM_RGB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27987" y="330200"/>
            <a:ext cx="792163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8" name="Rectangle 8"/>
          <p:cNvSpPr>
            <a:spLocks noChangeArrowheads="1"/>
          </p:cNvSpPr>
          <p:nvPr/>
        </p:nvSpPr>
        <p:spPr bwMode="auto">
          <a:xfrm rot="10800000">
            <a:off x="0" y="339725"/>
            <a:ext cx="341313" cy="341313"/>
          </a:xfrm>
          <a:prstGeom prst="rect">
            <a:avLst/>
          </a:prstGeom>
          <a:solidFill>
            <a:srgbClr val="D3242E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5129" name="Rectangle 9"/>
          <p:cNvSpPr>
            <a:spLocks noChangeArrowheads="1"/>
          </p:cNvSpPr>
          <p:nvPr/>
        </p:nvSpPr>
        <p:spPr bwMode="auto">
          <a:xfrm rot="10800000">
            <a:off x="0" y="1012825"/>
            <a:ext cx="341313" cy="341313"/>
          </a:xfrm>
          <a:prstGeom prst="rect">
            <a:avLst/>
          </a:prstGeom>
          <a:solidFill>
            <a:srgbClr val="D3242E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5130" name="Rectangle 10"/>
          <p:cNvSpPr>
            <a:spLocks noChangeArrowheads="1"/>
          </p:cNvSpPr>
          <p:nvPr/>
        </p:nvSpPr>
        <p:spPr bwMode="auto">
          <a:xfrm rot="10800000">
            <a:off x="0" y="1689100"/>
            <a:ext cx="341313" cy="341313"/>
          </a:xfrm>
          <a:prstGeom prst="rect">
            <a:avLst/>
          </a:prstGeom>
          <a:solidFill>
            <a:srgbClr val="D3242E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5131" name="Rectangle 11"/>
          <p:cNvSpPr>
            <a:spLocks noChangeArrowheads="1"/>
          </p:cNvSpPr>
          <p:nvPr/>
        </p:nvSpPr>
        <p:spPr bwMode="auto">
          <a:xfrm rot="10800000">
            <a:off x="0" y="2365375"/>
            <a:ext cx="341313" cy="341313"/>
          </a:xfrm>
          <a:prstGeom prst="rect">
            <a:avLst/>
          </a:prstGeom>
          <a:solidFill>
            <a:srgbClr val="D3242E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5132" name="Rectangle 12"/>
          <p:cNvSpPr>
            <a:spLocks noChangeArrowheads="1"/>
          </p:cNvSpPr>
          <p:nvPr/>
        </p:nvSpPr>
        <p:spPr bwMode="auto">
          <a:xfrm rot="10800000">
            <a:off x="0" y="3044825"/>
            <a:ext cx="341313" cy="341313"/>
          </a:xfrm>
          <a:prstGeom prst="rect">
            <a:avLst/>
          </a:prstGeom>
          <a:solidFill>
            <a:srgbClr val="D3242E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pic>
        <p:nvPicPr>
          <p:cNvPr id="14" name="Grafik 13" descr="LLH-Motto_blau_wSchrift_45mm.gif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6486930" y="6357958"/>
            <a:ext cx="2333220" cy="360000"/>
          </a:xfrm>
          <a:prstGeom prst="rect">
            <a:avLst/>
          </a:prstGeom>
        </p:spPr>
      </p:pic>
      <p:sp>
        <p:nvSpPr>
          <p:cNvPr id="15" name="Textfeld 14"/>
          <p:cNvSpPr txBox="1"/>
          <p:nvPr userDrawn="1"/>
        </p:nvSpPr>
        <p:spPr>
          <a:xfrm>
            <a:off x="683568" y="6433591"/>
            <a:ext cx="18178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bg1"/>
                </a:solidFill>
              </a:rPr>
              <a:t>www.LLH.hessen.de</a:t>
            </a:r>
            <a:endParaRPr lang="de-DE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43702" y="1019175"/>
            <a:ext cx="1954213" cy="514667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742950" y="1019175"/>
            <a:ext cx="5710237" cy="5146675"/>
          </a:xfrm>
        </p:spPr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742950" y="2028825"/>
            <a:ext cx="7816850" cy="4411672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42950" y="2914635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42950" y="1019175"/>
            <a:ext cx="7772400" cy="1019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715963" y="2028825"/>
            <a:ext cx="3832225" cy="4137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700588" y="2028825"/>
            <a:ext cx="3832225" cy="4137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0000" y="684000"/>
            <a:ext cx="8229600" cy="666963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14348" y="1690689"/>
            <a:ext cx="3783040" cy="809618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714348" y="2708275"/>
            <a:ext cx="3783040" cy="34575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857752" y="1690689"/>
            <a:ext cx="3784526" cy="809618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857752" y="2708275"/>
            <a:ext cx="3784526" cy="34575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42950" y="687388"/>
            <a:ext cx="3008313" cy="1003300"/>
          </a:xfrm>
        </p:spPr>
        <p:txBody>
          <a:bodyPr anchor="t" anchorCtr="0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071934" y="687388"/>
            <a:ext cx="4900616" cy="54784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742950" y="2028825"/>
            <a:ext cx="3008313" cy="413702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742954" y="687388"/>
            <a:ext cx="6730991" cy="431324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42950" y="5143512"/>
            <a:ext cx="6730995" cy="552427"/>
          </a:xfrm>
        </p:spPr>
        <p:txBody>
          <a:bodyPr anchor="t" anchorCtr="0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742955" y="5786454"/>
            <a:ext cx="6730990" cy="35719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42950" y="2028825"/>
            <a:ext cx="8052584" cy="4114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Klicken Sie, um die Formate des Vorlagentextes zu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</a:p>
        </p:txBody>
      </p:sp>
      <p:grpSp>
        <p:nvGrpSpPr>
          <p:cNvPr id="4099" name="Group 3"/>
          <p:cNvGrpSpPr>
            <a:grpSpLocks/>
          </p:cNvGrpSpPr>
          <p:nvPr/>
        </p:nvGrpSpPr>
        <p:grpSpPr bwMode="auto">
          <a:xfrm>
            <a:off x="0" y="339725"/>
            <a:ext cx="341313" cy="3046413"/>
            <a:chOff x="0" y="428"/>
            <a:chExt cx="215" cy="1919"/>
          </a:xfrm>
        </p:grpSpPr>
        <p:sp>
          <p:nvSpPr>
            <p:cNvPr id="4100" name="Rectangle 4"/>
            <p:cNvSpPr>
              <a:spLocks noChangeArrowheads="1"/>
            </p:cNvSpPr>
            <p:nvPr userDrawn="1"/>
          </p:nvSpPr>
          <p:spPr bwMode="auto">
            <a:xfrm rot="10800000">
              <a:off x="0" y="428"/>
              <a:ext cx="215" cy="215"/>
            </a:xfrm>
            <a:prstGeom prst="rect">
              <a:avLst/>
            </a:prstGeom>
            <a:solidFill>
              <a:srgbClr val="D3242E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101" name="Rectangle 5"/>
            <p:cNvSpPr>
              <a:spLocks noChangeArrowheads="1"/>
            </p:cNvSpPr>
            <p:nvPr userDrawn="1"/>
          </p:nvSpPr>
          <p:spPr bwMode="auto">
            <a:xfrm rot="10800000">
              <a:off x="0" y="852"/>
              <a:ext cx="215" cy="215"/>
            </a:xfrm>
            <a:prstGeom prst="rect">
              <a:avLst/>
            </a:prstGeom>
            <a:solidFill>
              <a:srgbClr val="D3242E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102" name="Rectangle 6"/>
            <p:cNvSpPr>
              <a:spLocks noChangeArrowheads="1"/>
            </p:cNvSpPr>
            <p:nvPr userDrawn="1"/>
          </p:nvSpPr>
          <p:spPr bwMode="auto">
            <a:xfrm rot="10800000">
              <a:off x="0" y="1278"/>
              <a:ext cx="215" cy="215"/>
            </a:xfrm>
            <a:prstGeom prst="rect">
              <a:avLst/>
            </a:prstGeom>
            <a:solidFill>
              <a:srgbClr val="D3242E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103" name="Rectangle 7"/>
            <p:cNvSpPr>
              <a:spLocks noChangeArrowheads="1"/>
            </p:cNvSpPr>
            <p:nvPr userDrawn="1"/>
          </p:nvSpPr>
          <p:spPr bwMode="auto">
            <a:xfrm rot="10800000">
              <a:off x="0" y="1704"/>
              <a:ext cx="215" cy="215"/>
            </a:xfrm>
            <a:prstGeom prst="rect">
              <a:avLst/>
            </a:prstGeom>
            <a:solidFill>
              <a:srgbClr val="D3242E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104" name="Rectangle 8"/>
            <p:cNvSpPr>
              <a:spLocks noChangeArrowheads="1"/>
            </p:cNvSpPr>
            <p:nvPr userDrawn="1"/>
          </p:nvSpPr>
          <p:spPr bwMode="auto">
            <a:xfrm rot="10800000">
              <a:off x="0" y="2132"/>
              <a:ext cx="215" cy="215"/>
            </a:xfrm>
            <a:prstGeom prst="rect">
              <a:avLst/>
            </a:prstGeom>
            <a:solidFill>
              <a:srgbClr val="D3242E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</p:grpSp>
      <p:sp>
        <p:nvSpPr>
          <p:cNvPr id="4105" name="Text Box 9"/>
          <p:cNvSpPr txBox="1">
            <a:spLocks noChangeArrowheads="1"/>
          </p:cNvSpPr>
          <p:nvPr/>
        </p:nvSpPr>
        <p:spPr bwMode="auto">
          <a:xfrm>
            <a:off x="715963" y="339725"/>
            <a:ext cx="4432300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r>
              <a:rPr lang="de-DE" dirty="0">
                <a:solidFill>
                  <a:srgbClr val="0038F0"/>
                </a:solidFill>
              </a:rPr>
              <a:t>Landesbetrieb Landwirtschaft Hessen</a:t>
            </a:r>
          </a:p>
        </p:txBody>
      </p:sp>
      <p:sp>
        <p:nvSpPr>
          <p:cNvPr id="4107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742951" y="687388"/>
            <a:ext cx="8077200" cy="10032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Titelmasterformat durch Klicken bearbeiten</a:t>
            </a:r>
          </a:p>
        </p:txBody>
      </p:sp>
      <p:pic>
        <p:nvPicPr>
          <p:cNvPr id="11" name="Grafik 10" descr="LLH-Motto_blau_1cm_rgb.jp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6466862" y="6286520"/>
            <a:ext cx="2328672" cy="359664"/>
          </a:xfrm>
          <a:prstGeom prst="rect">
            <a:avLst/>
          </a:prstGeom>
        </p:spPr>
      </p:pic>
      <p:sp>
        <p:nvSpPr>
          <p:cNvPr id="12" name="Textfeld 11"/>
          <p:cNvSpPr txBox="1"/>
          <p:nvPr userDrawn="1"/>
        </p:nvSpPr>
        <p:spPr>
          <a:xfrm>
            <a:off x="665898" y="6381328"/>
            <a:ext cx="18178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0038F0"/>
                </a:solidFill>
              </a:rPr>
              <a:t>www.LLH.hessen.de</a:t>
            </a:r>
            <a:endParaRPr lang="de-DE" dirty="0">
              <a:solidFill>
                <a:srgbClr val="0038F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xStyles>
    <p:titleStyle>
      <a:lvl1pPr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defRPr sz="2400" b="1">
          <a:solidFill>
            <a:srgbClr val="0038F0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defRPr sz="2400" b="1">
          <a:solidFill>
            <a:srgbClr val="0038F0"/>
          </a:solidFill>
          <a:latin typeface="Arial" charset="0"/>
        </a:defRPr>
      </a:lvl2pPr>
      <a:lvl3pPr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defRPr sz="2400" b="1">
          <a:solidFill>
            <a:srgbClr val="0038F0"/>
          </a:solidFill>
          <a:latin typeface="Arial" charset="0"/>
        </a:defRPr>
      </a:lvl3pPr>
      <a:lvl4pPr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defRPr sz="2400" b="1">
          <a:solidFill>
            <a:srgbClr val="0038F0"/>
          </a:solidFill>
          <a:latin typeface="Arial" charset="0"/>
        </a:defRPr>
      </a:lvl4pPr>
      <a:lvl5pPr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defRPr sz="2400" b="1">
          <a:solidFill>
            <a:srgbClr val="0038F0"/>
          </a:solidFill>
          <a:latin typeface="Arial" charset="0"/>
        </a:defRPr>
      </a:lvl5pPr>
      <a:lvl6pPr marL="457200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defRPr sz="2400" b="1">
          <a:solidFill>
            <a:srgbClr val="0038F0"/>
          </a:solidFill>
          <a:latin typeface="Arial" charset="0"/>
        </a:defRPr>
      </a:lvl6pPr>
      <a:lvl7pPr marL="914400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defRPr sz="2400" b="1">
          <a:solidFill>
            <a:srgbClr val="0038F0"/>
          </a:solidFill>
          <a:latin typeface="Arial" charset="0"/>
        </a:defRPr>
      </a:lvl7pPr>
      <a:lvl8pPr marL="1371600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defRPr sz="2400" b="1">
          <a:solidFill>
            <a:srgbClr val="0038F0"/>
          </a:solidFill>
          <a:latin typeface="Arial" charset="0"/>
        </a:defRPr>
      </a:lvl8pPr>
      <a:lvl9pPr marL="1828800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defRPr sz="2400" b="1">
          <a:solidFill>
            <a:srgbClr val="0038F0"/>
          </a:solidFill>
          <a:latin typeface="Arial" charset="0"/>
        </a:defRPr>
      </a:lvl9pPr>
    </p:titleStyle>
    <p:bodyStyle>
      <a:lvl1pPr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defRPr sz="2200">
          <a:solidFill>
            <a:srgbClr val="0038F0"/>
          </a:solidFill>
          <a:latin typeface="+mn-lt"/>
          <a:ea typeface="+mn-ea"/>
          <a:cs typeface="+mn-cs"/>
        </a:defRPr>
      </a:lvl1pPr>
      <a:lvl2pPr marL="358775" indent="-357188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Clr>
          <a:srgbClr val="D3242E"/>
        </a:buClr>
        <a:buFont typeface="Wingdings" pitchFamily="2" charset="2"/>
        <a:buChar char="§"/>
        <a:defRPr sz="2000">
          <a:solidFill>
            <a:srgbClr val="0038F0"/>
          </a:solidFill>
          <a:latin typeface="+mn-lt"/>
        </a:defRPr>
      </a:lvl2pPr>
      <a:lvl3pPr marL="719138" indent="-358775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Wingdings" pitchFamily="2" charset="2"/>
        <a:buChar char="§"/>
        <a:defRPr>
          <a:solidFill>
            <a:srgbClr val="0038F0"/>
          </a:solidFill>
          <a:latin typeface="+mn-lt"/>
        </a:defRPr>
      </a:lvl3pPr>
      <a:lvl4pPr marL="1160463" indent="-439738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Wingdings" pitchFamily="2" charset="2"/>
        <a:buChar char="§"/>
        <a:defRPr sz="1600">
          <a:solidFill>
            <a:srgbClr val="0038F0"/>
          </a:solidFill>
          <a:latin typeface="+mn-lt"/>
        </a:defRPr>
      </a:lvl4pPr>
      <a:lvl5pPr marL="1520825" indent="-358775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Wingdings" pitchFamily="2" charset="2"/>
        <a:buChar char="§"/>
        <a:defRPr sz="1400">
          <a:solidFill>
            <a:srgbClr val="0038F0"/>
          </a:solidFill>
          <a:latin typeface="+mn-lt"/>
        </a:defRPr>
      </a:lvl5pPr>
      <a:lvl6pPr marL="1978025" indent="-358775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Wingdings" pitchFamily="2" charset="2"/>
        <a:buChar char="§"/>
        <a:defRPr sz="1400">
          <a:solidFill>
            <a:srgbClr val="0038F0"/>
          </a:solidFill>
          <a:latin typeface="+mn-lt"/>
        </a:defRPr>
      </a:lvl6pPr>
      <a:lvl7pPr marL="2435225" indent="-358775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Wingdings" pitchFamily="2" charset="2"/>
        <a:buChar char="§"/>
        <a:defRPr sz="1400">
          <a:solidFill>
            <a:srgbClr val="0038F0"/>
          </a:solidFill>
          <a:latin typeface="+mn-lt"/>
        </a:defRPr>
      </a:lvl7pPr>
      <a:lvl8pPr marL="2892425" indent="-358775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Wingdings" pitchFamily="2" charset="2"/>
        <a:buChar char="§"/>
        <a:defRPr sz="1400">
          <a:solidFill>
            <a:srgbClr val="0038F0"/>
          </a:solidFill>
          <a:latin typeface="+mn-lt"/>
        </a:defRPr>
      </a:lvl8pPr>
      <a:lvl9pPr marL="3349625" indent="-358775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Wingdings" pitchFamily="2" charset="2"/>
        <a:buChar char="§"/>
        <a:defRPr sz="1400">
          <a:solidFill>
            <a:srgbClr val="0038F0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://iopscience.iop.org/article/10.1088/1748-9326/11/7/074002/meta" TargetMode="External"/><Relationship Id="rId13" Type="http://schemas.openxmlformats.org/officeDocument/2006/relationships/image" Target="../media/image23.jpe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2.jpeg"/><Relationship Id="rId2" Type="http://schemas.openxmlformats.org/officeDocument/2006/relationships/image" Target="../media/image13.png"/><Relationship Id="rId16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21.jpeg"/><Relationship Id="rId5" Type="http://schemas.openxmlformats.org/officeDocument/2006/relationships/image" Target="../media/image16.png"/><Relationship Id="rId15" Type="http://schemas.openxmlformats.org/officeDocument/2006/relationships/image" Target="../media/image25.jpeg"/><Relationship Id="rId10" Type="http://schemas.openxmlformats.org/officeDocument/2006/relationships/image" Target="../media/image20.jpeg"/><Relationship Id="rId4" Type="http://schemas.openxmlformats.org/officeDocument/2006/relationships/image" Target="../media/image15.png"/><Relationship Id="rId9" Type="http://schemas.openxmlformats.org/officeDocument/2006/relationships/image" Target="../media/image19.png"/><Relationship Id="rId14" Type="http://schemas.openxmlformats.org/officeDocument/2006/relationships/image" Target="../media/image24.jpe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el 16"/>
          <p:cNvSpPr>
            <a:spLocks noGrp="1"/>
          </p:cNvSpPr>
          <p:nvPr>
            <p:ph type="ctrTitle" sz="quarter"/>
          </p:nvPr>
        </p:nvSpPr>
        <p:spPr/>
        <p:txBody>
          <a:bodyPr/>
          <a:lstStyle/>
          <a:p>
            <a:r>
              <a:rPr lang="de-DE" dirty="0" smtClean="0"/>
              <a:t>Trockener Sommer 2018: Welches Auswirkungen hatte die „Dürre“ für die Schafhalter und wie wird politisch geholfen</a:t>
            </a:r>
            <a:endParaRPr lang="de-DE" dirty="0"/>
          </a:p>
        </p:txBody>
      </p:sp>
      <p:sp>
        <p:nvSpPr>
          <p:cNvPr id="2" name="Textfeld 1"/>
          <p:cNvSpPr txBox="1"/>
          <p:nvPr/>
        </p:nvSpPr>
        <p:spPr>
          <a:xfrm>
            <a:off x="683568" y="3697868"/>
            <a:ext cx="540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 smtClean="0">
                <a:solidFill>
                  <a:schemeClr val="bg1"/>
                </a:solidFill>
              </a:rPr>
              <a:t>Stefan Weber LLH-Wetzlar</a:t>
            </a:r>
            <a:endParaRPr lang="de-DE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2506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 txBox="1">
            <a:spLocks/>
          </p:cNvSpPr>
          <p:nvPr/>
        </p:nvSpPr>
        <p:spPr bwMode="auto">
          <a:xfrm>
            <a:off x="611561" y="625566"/>
            <a:ext cx="8136583" cy="82810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>
            <a:lvl1pPr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8F0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8F0"/>
                </a:solidFill>
                <a:latin typeface="Arial" charset="0"/>
              </a:defRPr>
            </a:lvl2pPr>
            <a:lvl3pPr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8F0"/>
                </a:solidFill>
                <a:latin typeface="Arial" charset="0"/>
              </a:defRPr>
            </a:lvl3pPr>
            <a:lvl4pPr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8F0"/>
                </a:solidFill>
                <a:latin typeface="Arial" charset="0"/>
              </a:defRPr>
            </a:lvl4pPr>
            <a:lvl5pPr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8F0"/>
                </a:solidFill>
                <a:latin typeface="Arial" charset="0"/>
              </a:defRPr>
            </a:lvl5pPr>
            <a:lvl6pPr marL="45720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8F0"/>
                </a:solidFill>
                <a:latin typeface="Arial" charset="0"/>
              </a:defRPr>
            </a:lvl6pPr>
            <a:lvl7pPr marL="91440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8F0"/>
                </a:solidFill>
                <a:latin typeface="Arial" charset="0"/>
              </a:defRPr>
            </a:lvl7pPr>
            <a:lvl8pPr marL="137160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8F0"/>
                </a:solidFill>
                <a:latin typeface="Arial" charset="0"/>
              </a:defRPr>
            </a:lvl8pPr>
            <a:lvl9pPr marL="182880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8F0"/>
                </a:solidFill>
                <a:latin typeface="Arial" charset="0"/>
              </a:defRPr>
            </a:lvl9pPr>
          </a:lstStyle>
          <a:p>
            <a:r>
              <a:rPr lang="de-DE" sz="3600" kern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Aktuelle Situation</a:t>
            </a:r>
            <a:endParaRPr lang="de-DE" sz="3600" kern="0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535" t="43700" r="47425" b="25850"/>
          <a:stretch/>
        </p:blipFill>
        <p:spPr>
          <a:xfrm>
            <a:off x="6344118" y="2209415"/>
            <a:ext cx="2395317" cy="3307817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822" t="43700" r="47425" b="27950"/>
          <a:stretch/>
        </p:blipFill>
        <p:spPr>
          <a:xfrm>
            <a:off x="3189145" y="2192141"/>
            <a:ext cx="2463032" cy="3325091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3059832" y="1476073"/>
            <a:ext cx="2664296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16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15.10.2018</a:t>
            </a:r>
          </a:p>
          <a:p>
            <a:r>
              <a:rPr lang="de-DE" sz="16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Bodenschicht bis 25 cm</a:t>
            </a:r>
            <a:endParaRPr lang="de-DE" sz="1600" dirty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130" y="1516958"/>
            <a:ext cx="1247210" cy="2217262"/>
          </a:xfrm>
          <a:prstGeom prst="rect">
            <a:avLst/>
          </a:prstGeom>
        </p:spPr>
      </p:pic>
      <p:pic>
        <p:nvPicPr>
          <p:cNvPr id="9" name="Inhaltsplatzhalter 3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67544" y="4692975"/>
            <a:ext cx="1280796" cy="170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7378" y="3382210"/>
            <a:ext cx="1437093" cy="1398940"/>
          </a:xfrm>
          <a:prstGeom prst="rect">
            <a:avLst/>
          </a:prstGeom>
        </p:spPr>
      </p:pic>
      <p:sp>
        <p:nvSpPr>
          <p:cNvPr id="11" name="Textfeld 10"/>
          <p:cNvSpPr txBox="1"/>
          <p:nvPr/>
        </p:nvSpPr>
        <p:spPr>
          <a:xfrm>
            <a:off x="6156176" y="1484784"/>
            <a:ext cx="2664296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16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15.10.2018</a:t>
            </a:r>
          </a:p>
          <a:p>
            <a:r>
              <a:rPr lang="de-DE" sz="16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Bodenschicht bis ca. 1,8 </a:t>
            </a:r>
            <a:r>
              <a:rPr lang="de-DE" sz="16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383813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>
            <a:spLocks noGrp="1"/>
          </p:cNvSpPr>
          <p:nvPr>
            <p:ph type="title"/>
          </p:nvPr>
        </p:nvSpPr>
        <p:spPr>
          <a:xfrm>
            <a:off x="611559" y="620688"/>
            <a:ext cx="7488833" cy="504056"/>
          </a:xfrm>
        </p:spPr>
        <p:txBody>
          <a:bodyPr>
            <a:normAutofit fontScale="90000"/>
          </a:bodyPr>
          <a:lstStyle/>
          <a:p>
            <a:r>
              <a:rPr lang="de-DE" sz="40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Aktuelle Situation</a:t>
            </a:r>
            <a:endParaRPr lang="de-DE" sz="4000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536" y="1562862"/>
            <a:ext cx="1299829" cy="2310807"/>
          </a:xfrm>
          <a:prstGeom prst="rect">
            <a:avLst/>
          </a:prstGeom>
        </p:spPr>
      </p:pic>
      <p:pic>
        <p:nvPicPr>
          <p:cNvPr id="6" name="Inhaltsplatzhalter 3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169" y="4688056"/>
            <a:ext cx="1334832" cy="1782000"/>
          </a:xfr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4754" y="3346145"/>
            <a:ext cx="1497724" cy="1457962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1835696" y="1196752"/>
            <a:ext cx="6984776" cy="36189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2500"/>
              </a:lnSpc>
              <a:buFont typeface="Arial" panose="020B0604020202020204" pitchFamily="34" charset="0"/>
              <a:buChar char="•"/>
            </a:pPr>
            <a:r>
              <a:rPr lang="de-DE" sz="16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Niederschläge Ende September haben die Situation nicht entspannt</a:t>
            </a:r>
          </a:p>
          <a:p>
            <a:pPr marL="285750" indent="-285750">
              <a:lnSpc>
                <a:spcPts val="2500"/>
              </a:lnSpc>
              <a:buFont typeface="Arial" panose="020B0604020202020204" pitchFamily="34" charset="0"/>
              <a:buChar char="•"/>
            </a:pPr>
            <a:r>
              <a:rPr lang="de-DE" sz="16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Weiterhin sehr trocken</a:t>
            </a:r>
          </a:p>
          <a:p>
            <a:pPr marL="285750" indent="-285750">
              <a:lnSpc>
                <a:spcPts val="2500"/>
              </a:lnSpc>
              <a:buFont typeface="Arial" panose="020B0604020202020204" pitchFamily="34" charset="0"/>
              <a:buChar char="•"/>
            </a:pPr>
            <a:r>
              <a:rPr lang="de-DE" sz="16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Grasnarben haben sich trotz Niederschlägen noch nicht erholt</a:t>
            </a:r>
          </a:p>
          <a:p>
            <a:pPr marL="285750" indent="-285750">
              <a:lnSpc>
                <a:spcPts val="2500"/>
              </a:lnSpc>
              <a:buFont typeface="Arial" panose="020B0604020202020204" pitchFamily="34" charset="0"/>
              <a:buChar char="•"/>
            </a:pPr>
            <a:r>
              <a:rPr lang="de-DE" sz="16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Zwischenfrüchte, die zur Futternutzung angebaut wurden, </a:t>
            </a:r>
            <a:br>
              <a:rPr lang="de-DE" sz="16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6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haben sich nicht entwickeln können</a:t>
            </a:r>
          </a:p>
          <a:p>
            <a:pPr marL="285750" indent="-285750">
              <a:lnSpc>
                <a:spcPts val="2500"/>
              </a:lnSpc>
              <a:buFont typeface="Arial" panose="020B0604020202020204" pitchFamily="34" charset="0"/>
              <a:buChar char="•"/>
            </a:pPr>
            <a:r>
              <a:rPr lang="de-DE" sz="16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Winterrapsanbau wurde stark eingeschränkt</a:t>
            </a:r>
          </a:p>
          <a:p>
            <a:pPr marL="1200150" lvl="2" indent="-285750">
              <a:lnSpc>
                <a:spcPts val="2500"/>
              </a:lnSpc>
              <a:buFont typeface="Arial" panose="020B0604020202020204" pitchFamily="34" charset="0"/>
              <a:buChar char="•"/>
            </a:pPr>
            <a:r>
              <a:rPr lang="de-DE" sz="16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Der gedrillte Winterraps entwickelt sich nur sehr zögerlich Überwinterung sehr fraglich</a:t>
            </a:r>
          </a:p>
          <a:p>
            <a:pPr marL="1200150" lvl="2" indent="-285750">
              <a:lnSpc>
                <a:spcPts val="2500"/>
              </a:lnSpc>
              <a:buFont typeface="Arial" panose="020B0604020202020204" pitchFamily="34" charset="0"/>
              <a:buChar char="•"/>
            </a:pPr>
            <a:r>
              <a:rPr lang="de-DE" sz="16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Wintergerste läuft zum Teil sehr heterogen auf</a:t>
            </a:r>
          </a:p>
          <a:p>
            <a:pPr marL="1200150" lvl="2" indent="-285750">
              <a:lnSpc>
                <a:spcPts val="2500"/>
              </a:lnSpc>
              <a:buFont typeface="Arial" panose="020B0604020202020204" pitchFamily="34" charset="0"/>
              <a:buChar char="•"/>
            </a:pPr>
            <a:r>
              <a:rPr lang="de-DE" sz="16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Winterweizenaussaat in trockene Böden </a:t>
            </a:r>
          </a:p>
          <a:p>
            <a:pPr marL="285750" indent="-285750">
              <a:lnSpc>
                <a:spcPts val="2500"/>
              </a:lnSpc>
              <a:buFont typeface="Arial" panose="020B0604020202020204" pitchFamily="34" charset="0"/>
              <a:buChar char="•"/>
            </a:pPr>
            <a:endParaRPr lang="de-DE" dirty="0">
              <a:solidFill>
                <a:schemeClr val="tx2"/>
              </a:solidFill>
            </a:endParaRP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76256" y="4149080"/>
            <a:ext cx="1129872" cy="2008661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1963" y="4608530"/>
            <a:ext cx="2397371" cy="1598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836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Situation der Schafhalter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755576" y="1268760"/>
            <a:ext cx="7816850" cy="4411672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 smtClean="0"/>
              <a:t>Erste Schnitt brachte noch gute Ergebnisse (Silage).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 smtClean="0"/>
              <a:t>zweite Schnitt deutlich unterdurchschnittlich </a:t>
            </a:r>
            <a:r>
              <a:rPr lang="de-DE" sz="2000" dirty="0"/>
              <a:t>(Silage</a:t>
            </a:r>
            <a:r>
              <a:rPr lang="de-DE" sz="2000" dirty="0" smtClean="0"/>
              <a:t>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 smtClean="0"/>
              <a:t>Weitere Schnitte nicht möglich.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 smtClean="0"/>
              <a:t>Erster Heuschnitt teilweise schon unterdurchschnittliche Erträge (weniger Untergräser)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 smtClean="0"/>
              <a:t>Keine Folgeschnitte (Heu)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 smtClean="0"/>
              <a:t>Sehr geringer bis kein Auflauf von Ausfallgetreide/Raps nach der Ernte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 smtClean="0"/>
              <a:t>Kein nutzbarer Zwischenfruchtanbau möglich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 smtClean="0"/>
              <a:t>Stilllegungsflächen trotz Freigabe nur bedingt nutzbar</a:t>
            </a:r>
          </a:p>
          <a:p>
            <a:pPr>
              <a:spcBef>
                <a:spcPts val="1800"/>
              </a:spcBef>
            </a:pPr>
            <a:r>
              <a:rPr lang="de-DE" sz="2000" dirty="0" smtClean="0"/>
              <a:t>	Folge:</a:t>
            </a:r>
          </a:p>
          <a:p>
            <a:endParaRPr lang="de-DE" sz="2000" dirty="0"/>
          </a:p>
          <a:p>
            <a:r>
              <a:rPr lang="de-DE" sz="2000" b="1" dirty="0" smtClean="0"/>
              <a:t>Auf den Weiden musste bereits im Sommer </a:t>
            </a:r>
            <a:r>
              <a:rPr lang="de-DE" sz="2000" b="1" dirty="0" err="1" smtClean="0"/>
              <a:t>zugefüttert</a:t>
            </a:r>
            <a:r>
              <a:rPr lang="de-DE" sz="2000" b="1" dirty="0" smtClean="0"/>
              <a:t> werden.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dirty="0"/>
          </a:p>
        </p:txBody>
      </p:sp>
      <p:sp>
        <p:nvSpPr>
          <p:cNvPr id="4" name="Pfeil nach rechts 3"/>
          <p:cNvSpPr/>
          <p:nvPr/>
        </p:nvSpPr>
        <p:spPr bwMode="auto">
          <a:xfrm>
            <a:off x="1115616" y="4941168"/>
            <a:ext cx="432048" cy="144016"/>
          </a:xfrm>
          <a:prstGeom prst="rightArrow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36000" tIns="36000" rIns="36000" bIns="360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7725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allAtOnce"/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>
            <a:spLocks noGrp="1"/>
          </p:cNvSpPr>
          <p:nvPr>
            <p:ph type="title"/>
          </p:nvPr>
        </p:nvSpPr>
        <p:spPr>
          <a:xfrm>
            <a:off x="742951" y="687388"/>
            <a:ext cx="8077200" cy="1003299"/>
          </a:xfrm>
        </p:spPr>
        <p:txBody>
          <a:bodyPr/>
          <a:lstStyle/>
          <a:p>
            <a:r>
              <a:rPr lang="de-DE" dirty="0" smtClean="0"/>
              <a:t>Situation der Schafhalter</a:t>
            </a:r>
            <a:endParaRPr lang="de-DE" dirty="0"/>
          </a:p>
        </p:txBody>
      </p:sp>
      <p:sp>
        <p:nvSpPr>
          <p:cNvPr id="5" name="Inhaltsplatzhalter 2"/>
          <p:cNvSpPr>
            <a:spLocks noGrp="1"/>
          </p:cNvSpPr>
          <p:nvPr>
            <p:ph idx="1"/>
          </p:nvPr>
        </p:nvSpPr>
        <p:spPr>
          <a:xfrm>
            <a:off x="683568" y="1988840"/>
            <a:ext cx="7816850" cy="2880320"/>
          </a:xfrm>
        </p:spPr>
        <p:txBody>
          <a:bodyPr/>
          <a:lstStyle/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dirty="0" smtClean="0"/>
              <a:t>Futtersituation ist stark angespannt.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dirty="0" smtClean="0"/>
              <a:t>Ersatzfuttermittel sind, wenn überhaupt verfügbar, teuer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dirty="0" smtClean="0"/>
              <a:t>Größere Transportwege müssen in Kauf genommen werden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dirty="0" smtClean="0"/>
              <a:t>Wanderschäfereien müssen ihren Aktionsradius erheblich ausdehnen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dirty="0" smtClean="0"/>
              <a:t>Weitere Entwicklung ungewiss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07611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>
            <a:spLocks noGrp="1"/>
          </p:cNvSpPr>
          <p:nvPr>
            <p:ph type="title"/>
          </p:nvPr>
        </p:nvSpPr>
        <p:spPr>
          <a:xfrm>
            <a:off x="742951" y="687388"/>
            <a:ext cx="8077200" cy="1003299"/>
          </a:xfrm>
        </p:spPr>
        <p:txBody>
          <a:bodyPr/>
          <a:lstStyle/>
          <a:p>
            <a:r>
              <a:rPr lang="de-DE" dirty="0" smtClean="0"/>
              <a:t>Situation der Schafhalter</a:t>
            </a:r>
            <a:endParaRPr lang="de-DE" dirty="0"/>
          </a:p>
        </p:txBody>
      </p:sp>
      <p:sp>
        <p:nvSpPr>
          <p:cNvPr id="5" name="Inhaltsplatzhalter 2"/>
          <p:cNvSpPr>
            <a:spLocks noGrp="1"/>
          </p:cNvSpPr>
          <p:nvPr>
            <p:ph idx="1"/>
          </p:nvPr>
        </p:nvSpPr>
        <p:spPr>
          <a:xfrm>
            <a:off x="683568" y="1772816"/>
            <a:ext cx="7816850" cy="2880320"/>
          </a:xfrm>
        </p:spPr>
        <p:txBody>
          <a:bodyPr/>
          <a:lstStyle/>
          <a:p>
            <a:r>
              <a:rPr lang="de-DE" u="sng" dirty="0" smtClean="0"/>
              <a:t>Anpassungsstrategien: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dirty="0" smtClean="0"/>
              <a:t>Futterzukauf </a:t>
            </a:r>
            <a:br>
              <a:rPr lang="de-DE" dirty="0" smtClean="0"/>
            </a:br>
            <a:r>
              <a:rPr lang="de-DE" dirty="0" smtClean="0"/>
              <a:t>	Nachteil: Teuer, Verfügbarkeit, Transport</a:t>
            </a:r>
            <a:br>
              <a:rPr lang="de-DE" dirty="0" smtClean="0"/>
            </a:br>
            <a:r>
              <a:rPr lang="de-DE" dirty="0" smtClean="0"/>
              <a:t>	Vorteil:    Erlöse können stabil gehalten werden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dirty="0" err="1" smtClean="0"/>
              <a:t>Viehabstockung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	Nachteil: Erlössituation schlecht, Verlust von 			   Zuchtmaterial, Schaden durch fehlende 			   Nachzucht im Folgejahr</a:t>
            </a:r>
          </a:p>
          <a:p>
            <a:r>
              <a:rPr lang="de-DE" dirty="0"/>
              <a:t>	</a:t>
            </a:r>
            <a:r>
              <a:rPr lang="de-DE" dirty="0" smtClean="0"/>
              <a:t>Vorteil:    Liquidität steigt kurzfristig, schnelle 			   Anpassung möglich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55832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>
            <a:spLocks noGrp="1"/>
          </p:cNvSpPr>
          <p:nvPr>
            <p:ph type="title"/>
          </p:nvPr>
        </p:nvSpPr>
        <p:spPr>
          <a:xfrm>
            <a:off x="742951" y="687388"/>
            <a:ext cx="8077200" cy="1003299"/>
          </a:xfrm>
        </p:spPr>
        <p:txBody>
          <a:bodyPr/>
          <a:lstStyle/>
          <a:p>
            <a:r>
              <a:rPr lang="de-DE" dirty="0" smtClean="0"/>
              <a:t>Situation der Schafhalter</a:t>
            </a:r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1043608" y="1700808"/>
            <a:ext cx="7128792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200" dirty="0">
                <a:solidFill>
                  <a:srgbClr val="0038F0"/>
                </a:solidFill>
                <a:latin typeface="+mn-lt"/>
              </a:rPr>
              <a:t>Maßnahmen: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sz="2200" dirty="0">
                <a:solidFill>
                  <a:srgbClr val="0038F0"/>
                </a:solidFill>
                <a:latin typeface="+mn-lt"/>
              </a:rPr>
              <a:t>Futterbilanz erstellen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sz="2200" dirty="0">
                <a:solidFill>
                  <a:srgbClr val="0038F0"/>
                </a:solidFill>
                <a:latin typeface="+mn-lt"/>
              </a:rPr>
              <a:t>Informieren Sie sich über geeignete Alternativrationen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sz="2200" dirty="0">
                <a:solidFill>
                  <a:srgbClr val="0038F0"/>
                </a:solidFill>
                <a:latin typeface="+mn-lt"/>
              </a:rPr>
              <a:t>Markt für Futtermittel beobachten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sz="2200" dirty="0">
                <a:solidFill>
                  <a:srgbClr val="0038F0"/>
                </a:solidFill>
                <a:latin typeface="+mn-lt"/>
              </a:rPr>
              <a:t>Selektion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sz="2200" dirty="0">
                <a:solidFill>
                  <a:srgbClr val="0038F0"/>
                </a:solidFill>
                <a:latin typeface="+mn-lt"/>
              </a:rPr>
              <a:t>Kontakt zu Landwirten aufnehmen die </a:t>
            </a:r>
            <a:r>
              <a:rPr lang="de-DE" sz="2200" dirty="0" smtClean="0">
                <a:solidFill>
                  <a:srgbClr val="0038F0"/>
                </a:solidFill>
                <a:latin typeface="+mn-lt"/>
              </a:rPr>
              <a:t>evtl. </a:t>
            </a:r>
            <a:r>
              <a:rPr lang="de-DE" sz="2200" dirty="0">
                <a:solidFill>
                  <a:srgbClr val="0038F0"/>
                </a:solidFill>
                <a:latin typeface="+mn-lt"/>
              </a:rPr>
              <a:t>noch einen Umbruch der Winterfrüchte in Betracht ziehen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sz="2200" dirty="0">
                <a:solidFill>
                  <a:srgbClr val="0038F0"/>
                </a:solidFill>
                <a:latin typeface="+mn-lt"/>
              </a:rPr>
              <a:t>Grünland beobachten ggf. Nach- oder Neueinsaat in Betracht ziehen</a:t>
            </a:r>
          </a:p>
          <a:p>
            <a:endParaRPr lang="de-DE" sz="2200" dirty="0">
              <a:solidFill>
                <a:srgbClr val="0038F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14650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Dürrehilfe</a:t>
            </a:r>
            <a:br>
              <a:rPr lang="de-DE" dirty="0" smtClean="0"/>
            </a:br>
            <a:r>
              <a:rPr lang="de-DE" sz="2000" dirty="0" smtClean="0"/>
              <a:t>Zielsetzung und Zuwendungszweck des Dürrehilfsprogramms 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83568" y="2073688"/>
            <a:ext cx="5400600" cy="3874972"/>
          </a:xfrm>
        </p:spPr>
        <p:txBody>
          <a:bodyPr/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de-DE" sz="2000" dirty="0" smtClean="0"/>
              <a:t>Feststellung: Dürre im Jahr 2018 ist ein außergewöhnliches Naturereignis.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de-DE" sz="2000" dirty="0" smtClean="0"/>
              <a:t>Hat in vielen </a:t>
            </a:r>
            <a:r>
              <a:rPr lang="de-DE" sz="2000" dirty="0" err="1" smtClean="0"/>
              <a:t>ldw</a:t>
            </a:r>
            <a:r>
              <a:rPr lang="de-DE" sz="2000" dirty="0" smtClean="0"/>
              <a:t>. Betrieben Schäden verursacht, die zu einer Existenzgefährdung führen können.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de-DE" sz="2000" dirty="0" smtClean="0"/>
              <a:t>Daher staatliche Zuwendungen zur Bewältigung der durch die Dürre verursachten Schäden in der Land- und Forstwirtschaft.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de-DE" sz="2000" dirty="0" smtClean="0"/>
              <a:t>Billigkeitsleistung dient dem Teilausgleich der Schäden.</a:t>
            </a:r>
            <a:endParaRPr lang="de-DE" sz="2000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3"/>
          <a:srcRect l="12668" t="16994" r="70942" b="9121"/>
          <a:stretch/>
        </p:blipFill>
        <p:spPr>
          <a:xfrm rot="657140">
            <a:off x="6153622" y="1674658"/>
            <a:ext cx="2376264" cy="3286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591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>
            <a:spLocks noGrp="1"/>
          </p:cNvSpPr>
          <p:nvPr>
            <p:ph type="title"/>
          </p:nvPr>
        </p:nvSpPr>
        <p:spPr>
          <a:xfrm>
            <a:off x="745232" y="851546"/>
            <a:ext cx="7931224" cy="940966"/>
          </a:xfrm>
        </p:spPr>
        <p:txBody>
          <a:bodyPr>
            <a:noAutofit/>
          </a:bodyPr>
          <a:lstStyle/>
          <a:p>
            <a:r>
              <a:rPr lang="de-DE" sz="40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Dürrehilfe</a:t>
            </a:r>
            <a:br>
              <a:rPr lang="de-DE" sz="40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32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Wer kann den Antrag stellen?</a:t>
            </a:r>
            <a:endParaRPr lang="de-DE" sz="3200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755576" y="2420888"/>
            <a:ext cx="735610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4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Landwirtschaftliche Betriebe mit Sitz in Hessen, </a:t>
            </a:r>
          </a:p>
          <a:p>
            <a:endParaRPr lang="de-DE" sz="2400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die von der Dürre besonders stark betroffen und </a:t>
            </a:r>
            <a:br>
              <a:rPr lang="de-DE" sz="24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de-DE" sz="2400" dirty="0" smtClean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dadurch in akute Existenznot geraten sind und </a:t>
            </a:r>
            <a:br>
              <a:rPr lang="de-DE" sz="24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de-DE" sz="2400" dirty="0" smtClean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diese Lage aus eigener Kraft nicht bewältigen können. </a:t>
            </a:r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3887326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Dürrehilfe</a:t>
            </a:r>
            <a:br>
              <a:rPr lang="de-DE" dirty="0" smtClean="0"/>
            </a:br>
            <a:r>
              <a:rPr lang="de-DE" dirty="0" smtClean="0"/>
              <a:t>Wer kann den Antrag stellen?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742950" y="2028825"/>
            <a:ext cx="7816850" cy="3632423"/>
          </a:xfrm>
        </p:spPr>
        <p:txBody>
          <a:bodyPr/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de-DE" dirty="0" smtClean="0"/>
              <a:t>In der Existenz gefährdete Unternehmen:</a:t>
            </a:r>
          </a:p>
          <a:p>
            <a:pPr marL="811213" lvl="1" indent="0">
              <a:buNone/>
            </a:pPr>
            <a:r>
              <a:rPr lang="de-DE" dirty="0" smtClean="0"/>
              <a:t>Kleinstunternehmen, kleine und mittlere Unternehmen, deren Geschäftstätigkeit die Primärproduktion landwirtschaftlicher Erzeugnisse einschließlich Imkerei und Wanderschäferei umfasst.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de-DE" dirty="0" smtClean="0"/>
              <a:t>Existenzgefährdung liegt vor wenn:</a:t>
            </a:r>
          </a:p>
          <a:p>
            <a:pPr marL="811213" lvl="1" indent="0">
              <a:buNone/>
            </a:pPr>
            <a:r>
              <a:rPr lang="de-DE" dirty="0" smtClean="0"/>
              <a:t>die Weiterbewirtschaftung nach Inanspruchnahme anderer Fördermittel im nächsten Wirtschaftsjahr nicht gewährleistet ist.</a:t>
            </a:r>
          </a:p>
          <a:p>
            <a:pPr marL="811213" lvl="1" indent="0">
              <a:buNone/>
            </a:pPr>
            <a:r>
              <a:rPr lang="de-DE" dirty="0" smtClean="0"/>
              <a:t>Muss anhand geeigneter Unterlagen nachgewiesen werden.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44892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Dürrehilfe</a:t>
            </a:r>
            <a:br>
              <a:rPr lang="de-DE" dirty="0" smtClean="0"/>
            </a:br>
            <a:r>
              <a:rPr lang="de-DE" dirty="0" smtClean="0"/>
              <a:t>Ablauf des Verfahrens</a:t>
            </a:r>
            <a:endParaRPr lang="de-DE" dirty="0"/>
          </a:p>
        </p:txBody>
      </p:sp>
      <p:graphicFrame>
        <p:nvGraphicFramePr>
          <p:cNvPr id="7" name="Diagramm 6"/>
          <p:cNvGraphicFramePr/>
          <p:nvPr>
            <p:extLst/>
          </p:nvPr>
        </p:nvGraphicFramePr>
        <p:xfrm>
          <a:off x="467544" y="1484784"/>
          <a:ext cx="8424936" cy="48245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19088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E69CAC5-AE3E-412E-802D-4DB4F5E1263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0FA4D97-4685-43B4-902C-C4F0C32DF72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E003344-8BD6-4784-AF1E-C6070D74A1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35EDF11-B197-47C6-BEEA-2BE1F7807C5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7E18321-B7B3-4EBE-B827-9F8D925897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AACCA6E-94D6-4D6C-B76D-606E3D946E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95B07B92-0F41-4020-9596-A5CF1587DB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903F8174-4215-4DBE-86FB-7E09EE79158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F3A8C9E2-0840-4225-9760-C9F752BF18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E11D3689-39F7-4144-893A-FB5E27F70C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B9EF1FF-D5EE-4887-BCA5-081A72289EF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78CB705-AC20-40FC-A944-657A55F816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Sub>
          <a:bldDgm bld="one"/>
        </p:bldSub>
      </p:bldGraphic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Dürrehilfe</a:t>
            </a:r>
            <a:endParaRPr lang="de-DE" dirty="0"/>
          </a:p>
        </p:txBody>
      </p:sp>
      <p:sp>
        <p:nvSpPr>
          <p:cNvPr id="4" name="Inhaltsplatzhalter 2"/>
          <p:cNvSpPr txBox="1">
            <a:spLocks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>
            <a:lvl1pPr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0038F0"/>
                </a:solidFill>
                <a:latin typeface="+mn-lt"/>
                <a:ea typeface="+mn-ea"/>
                <a:cs typeface="+mn-cs"/>
              </a:defRPr>
            </a:lvl1pPr>
            <a:lvl2pPr marL="358775" indent="-357188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D3242E"/>
              </a:buClr>
              <a:buFont typeface="Wingdings" pitchFamily="2" charset="2"/>
              <a:buChar char="§"/>
              <a:defRPr sz="2000">
                <a:solidFill>
                  <a:srgbClr val="0038F0"/>
                </a:solidFill>
                <a:latin typeface="+mn-lt"/>
              </a:defRPr>
            </a:lvl2pPr>
            <a:lvl3pPr marL="719138" indent="-358775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>
                <a:solidFill>
                  <a:srgbClr val="0038F0"/>
                </a:solidFill>
                <a:latin typeface="+mn-lt"/>
              </a:defRPr>
            </a:lvl3pPr>
            <a:lvl4pPr marL="1160463" indent="-439738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600">
                <a:solidFill>
                  <a:srgbClr val="0038F0"/>
                </a:solidFill>
                <a:latin typeface="+mn-lt"/>
              </a:defRPr>
            </a:lvl4pPr>
            <a:lvl5pPr marL="1520825" indent="-358775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rgbClr val="0038F0"/>
                </a:solidFill>
                <a:latin typeface="+mn-lt"/>
              </a:defRPr>
            </a:lvl5pPr>
            <a:lvl6pPr marL="1978025" indent="-358775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rgbClr val="0038F0"/>
                </a:solidFill>
                <a:latin typeface="+mn-lt"/>
              </a:defRPr>
            </a:lvl6pPr>
            <a:lvl7pPr marL="2435225" indent="-358775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rgbClr val="0038F0"/>
                </a:solidFill>
                <a:latin typeface="+mn-lt"/>
              </a:defRPr>
            </a:lvl7pPr>
            <a:lvl8pPr marL="2892425" indent="-358775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rgbClr val="0038F0"/>
                </a:solidFill>
                <a:latin typeface="+mn-lt"/>
              </a:defRPr>
            </a:lvl8pPr>
            <a:lvl9pPr marL="3349625" indent="-358775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rgbClr val="0038F0"/>
                </a:solidFill>
                <a:latin typeface="+mn-lt"/>
              </a:defRPr>
            </a:lvl9pPr>
          </a:lstStyle>
          <a:p>
            <a:pPr marL="457200" indent="-457200">
              <a:spcBef>
                <a:spcPts val="1200"/>
              </a:spcBef>
              <a:buFont typeface="+mj-lt"/>
              <a:buAutoNum type="arabicPeriod"/>
            </a:pPr>
            <a:r>
              <a:rPr lang="de-DE" sz="200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Witterungsverlauf 2017/18</a:t>
            </a:r>
          </a:p>
          <a:p>
            <a:pPr marL="457200" indent="-457200">
              <a:spcBef>
                <a:spcPts val="1200"/>
              </a:spcBef>
              <a:buFont typeface="+mj-lt"/>
              <a:buAutoNum type="arabicPeriod"/>
            </a:pPr>
            <a:r>
              <a:rPr lang="de-DE" sz="200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Situation Schafhalter</a:t>
            </a:r>
          </a:p>
          <a:p>
            <a:pPr marL="457200" indent="-457200">
              <a:spcBef>
                <a:spcPts val="1200"/>
              </a:spcBef>
              <a:buFont typeface="+mj-lt"/>
              <a:buAutoNum type="arabicPeriod"/>
            </a:pPr>
            <a:r>
              <a:rPr lang="de-DE" sz="200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Zielsetzung und Zuwendungszweck</a:t>
            </a:r>
          </a:p>
          <a:p>
            <a:pPr marL="457200" indent="-457200">
              <a:spcBef>
                <a:spcPts val="1200"/>
              </a:spcBef>
              <a:buFont typeface="+mj-lt"/>
              <a:buAutoNum type="arabicPeriod"/>
            </a:pPr>
            <a:r>
              <a:rPr lang="de-DE" sz="200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Ablauf </a:t>
            </a:r>
            <a:r>
              <a:rPr lang="de-DE" sz="2000" kern="0" dirty="0">
                <a:latin typeface="Arial" panose="020B0604020202020204" pitchFamily="34" charset="0"/>
                <a:cs typeface="Arial" panose="020B0604020202020204" pitchFamily="34" charset="0"/>
              </a:rPr>
              <a:t>des </a:t>
            </a:r>
            <a:r>
              <a:rPr lang="de-DE" sz="200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Verfahrens</a:t>
            </a:r>
          </a:p>
          <a:p>
            <a:pPr marL="457200" indent="-457200">
              <a:spcBef>
                <a:spcPts val="1200"/>
              </a:spcBef>
              <a:buFont typeface="+mj-lt"/>
              <a:buAutoNum type="arabicPeriod"/>
            </a:pPr>
            <a:r>
              <a:rPr lang="de-DE" sz="200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Voraussetzungen für eine Antragsstellung</a:t>
            </a:r>
          </a:p>
          <a:p>
            <a:pPr marL="457200" indent="-457200">
              <a:spcBef>
                <a:spcPts val="1200"/>
              </a:spcBef>
              <a:buFont typeface="+mj-lt"/>
              <a:buAutoNum type="arabicPeriod"/>
            </a:pPr>
            <a:r>
              <a:rPr lang="de-DE" sz="200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Vorstellen der Antragsformulare</a:t>
            </a:r>
          </a:p>
          <a:p>
            <a:pPr marL="457200" indent="-457200">
              <a:spcBef>
                <a:spcPts val="1200"/>
              </a:spcBef>
              <a:buFont typeface="+mj-lt"/>
              <a:buAutoNum type="arabicPeriod"/>
            </a:pPr>
            <a:r>
              <a:rPr lang="de-DE" sz="200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Prüfkriterien Berechnung des Dürreschadens</a:t>
            </a:r>
          </a:p>
          <a:p>
            <a:pPr marL="457200" indent="-457200">
              <a:spcBef>
                <a:spcPts val="1200"/>
              </a:spcBef>
              <a:buFont typeface="+mj-lt"/>
              <a:buAutoNum type="arabicPeriod"/>
            </a:pPr>
            <a:r>
              <a:rPr lang="de-DE" sz="200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Nachweis- und Mitwirkungspflichten</a:t>
            </a:r>
          </a:p>
          <a:p>
            <a:pPr>
              <a:spcBef>
                <a:spcPts val="1200"/>
              </a:spcBef>
            </a:pPr>
            <a:endParaRPr lang="de-DE" kern="0" dirty="0"/>
          </a:p>
        </p:txBody>
      </p:sp>
    </p:spTree>
    <p:extLst>
      <p:ext uri="{BB962C8B-B14F-4D97-AF65-F5344CB8AC3E}">
        <p14:creationId xmlns:p14="http://schemas.microsoft.com/office/powerpoint/2010/main" val="173344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>
            <a:spLocks noGrp="1"/>
          </p:cNvSpPr>
          <p:nvPr>
            <p:ph type="title"/>
          </p:nvPr>
        </p:nvSpPr>
        <p:spPr>
          <a:xfrm>
            <a:off x="514875" y="620687"/>
            <a:ext cx="7153469" cy="504057"/>
          </a:xfrm>
        </p:spPr>
        <p:txBody>
          <a:bodyPr>
            <a:normAutofit fontScale="90000"/>
          </a:bodyPr>
          <a:lstStyle/>
          <a:p>
            <a:r>
              <a:rPr lang="de-DE" sz="40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Dürrehilfe - </a:t>
            </a:r>
            <a:r>
              <a:rPr lang="de-DE" sz="32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Der Antrag</a:t>
            </a:r>
            <a:endParaRPr lang="de-DE" sz="3200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01" t="26077" r="85331" b="55386"/>
          <a:stretch/>
        </p:blipFill>
        <p:spPr>
          <a:xfrm>
            <a:off x="2627785" y="1138781"/>
            <a:ext cx="3497372" cy="1570139"/>
          </a:xfrm>
          <a:prstGeom prst="rect">
            <a:avLst/>
          </a:prstGeom>
          <a:ln>
            <a:solidFill>
              <a:schemeClr val="accent1">
                <a:tint val="40000"/>
                <a:hueOff val="0"/>
                <a:satOff val="0"/>
                <a:lumOff val="0"/>
              </a:schemeClr>
            </a:solidFill>
          </a:ln>
        </p:spPr>
      </p:pic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86" t="26077" r="85344" b="14602"/>
          <a:stretch/>
        </p:blipFill>
        <p:spPr>
          <a:xfrm rot="695186">
            <a:off x="5478475" y="1936711"/>
            <a:ext cx="2753617" cy="3987248"/>
          </a:xfrm>
          <a:prstGeom prst="rect">
            <a:avLst/>
          </a:prstGeom>
          <a:ln>
            <a:solidFill>
              <a:schemeClr val="accent1">
                <a:tint val="40000"/>
                <a:hueOff val="0"/>
                <a:satOff val="0"/>
                <a:lumOff val="0"/>
              </a:schemeClr>
            </a:solidFill>
          </a:ln>
        </p:spPr>
      </p:pic>
      <p:pic>
        <p:nvPicPr>
          <p:cNvPr id="7" name="Inhaltsplatzhalter 3"/>
          <p:cNvPicPr>
            <a:picLocks noGrp="1" noChangeAspect="1"/>
          </p:cNvPicPr>
          <p:nvPr>
            <p:ph idx="1"/>
          </p:nvPr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32" t="27964" r="85663" b="15148"/>
          <a:stretch/>
        </p:blipFill>
        <p:spPr>
          <a:xfrm rot="20861015">
            <a:off x="655969" y="1853277"/>
            <a:ext cx="2682321" cy="3999966"/>
          </a:xfrm>
          <a:prstGeom prst="rect">
            <a:avLst/>
          </a:prstGeom>
          <a:ln>
            <a:solidFill>
              <a:schemeClr val="accent1">
                <a:tint val="40000"/>
                <a:hueOff val="0"/>
                <a:satOff val="0"/>
                <a:lumOff val="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146295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Der Betriebsfragebogen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83568" y="1628800"/>
            <a:ext cx="7816850" cy="4411672"/>
          </a:xfrm>
        </p:spPr>
        <p:txBody>
          <a:bodyPr/>
          <a:lstStyle/>
          <a:p>
            <a:r>
              <a:rPr lang="de-DE" sz="2400" dirty="0" smtClean="0"/>
              <a:t>Voraussetzung</a:t>
            </a:r>
            <a:br>
              <a:rPr lang="de-DE" sz="2400" dirty="0" smtClean="0"/>
            </a:br>
            <a:endParaRPr lang="de-DE" sz="2400" dirty="0" smtClean="0"/>
          </a:p>
          <a:p>
            <a:pPr marL="457200" indent="-457200">
              <a:buFont typeface="+mj-lt"/>
              <a:buAutoNum type="arabicPeriod"/>
            </a:pPr>
            <a:r>
              <a:rPr lang="de-DE" sz="2400" dirty="0" smtClean="0"/>
              <a:t>Naturalertragsrückgang </a:t>
            </a:r>
            <a:r>
              <a:rPr lang="de-DE" sz="2400" dirty="0"/>
              <a:t>&gt; </a:t>
            </a:r>
            <a:r>
              <a:rPr lang="de-DE" sz="2400" dirty="0" smtClean="0"/>
              <a:t>30%</a:t>
            </a:r>
          </a:p>
          <a:p>
            <a:pPr marL="457200" indent="-457200">
              <a:buFont typeface="+mj-lt"/>
              <a:buAutoNum type="arabicPeriod"/>
            </a:pPr>
            <a:r>
              <a:rPr lang="de-DE" sz="2400" dirty="0" smtClean="0"/>
              <a:t>Prosperitätsgrenze </a:t>
            </a:r>
            <a:r>
              <a:rPr lang="de-DE" sz="2400" dirty="0"/>
              <a:t>(90.000/ 120.000 pos. </a:t>
            </a:r>
            <a:r>
              <a:rPr lang="de-DE" sz="2400" dirty="0" smtClean="0"/>
              <a:t>Einkünfte)</a:t>
            </a:r>
          </a:p>
          <a:p>
            <a:pPr marL="457200" indent="-457200">
              <a:buFont typeface="+mj-lt"/>
              <a:buAutoNum type="arabicPeriod"/>
            </a:pPr>
            <a:r>
              <a:rPr lang="de-DE" sz="2400" dirty="0" smtClean="0"/>
              <a:t>Gewerbliches </a:t>
            </a:r>
            <a:r>
              <a:rPr lang="de-DE" sz="2400" dirty="0"/>
              <a:t>nichtlandwirtschaftliches </a:t>
            </a:r>
            <a:r>
              <a:rPr lang="de-DE" sz="2400" dirty="0" smtClean="0"/>
              <a:t/>
            </a:r>
            <a:br>
              <a:rPr lang="de-DE" sz="2400" dirty="0" smtClean="0"/>
            </a:br>
            <a:r>
              <a:rPr lang="de-DE" sz="2400" dirty="0" smtClean="0"/>
              <a:t>Einkommen </a:t>
            </a:r>
            <a:r>
              <a:rPr lang="de-DE" sz="2400" dirty="0"/>
              <a:t>&lt; </a:t>
            </a:r>
            <a:r>
              <a:rPr lang="de-DE" sz="2400" dirty="0" smtClean="0"/>
              <a:t>35%</a:t>
            </a:r>
          </a:p>
          <a:p>
            <a:pPr marL="457200" indent="-457200">
              <a:buFont typeface="+mj-lt"/>
              <a:buAutoNum type="arabicPeriod"/>
            </a:pPr>
            <a:r>
              <a:rPr lang="de-DE" sz="2400" dirty="0" smtClean="0"/>
              <a:t>Beteiligung </a:t>
            </a:r>
            <a:r>
              <a:rPr lang="de-DE" sz="2400" dirty="0"/>
              <a:t>öffentliche Hand &lt; </a:t>
            </a:r>
            <a:r>
              <a:rPr lang="de-DE" sz="2400" dirty="0" smtClean="0"/>
              <a:t>25%</a:t>
            </a:r>
          </a:p>
          <a:p>
            <a:pPr marL="457200" indent="-457200">
              <a:buFont typeface="+mj-lt"/>
              <a:buAutoNum type="arabicPeriod"/>
            </a:pPr>
            <a:r>
              <a:rPr lang="de-DE" sz="2400" dirty="0" smtClean="0"/>
              <a:t>kurzfristig zumutbar verwertbares Privatvermögen</a:t>
            </a:r>
          </a:p>
          <a:p>
            <a:pPr marL="457200" indent="-457200">
              <a:buFont typeface="+mj-lt"/>
              <a:buAutoNum type="arabicPeriod"/>
            </a:pPr>
            <a:r>
              <a:rPr lang="de-DE" sz="2400" dirty="0" smtClean="0"/>
              <a:t>Berechnung Cash Flow III</a:t>
            </a:r>
          </a:p>
          <a:p>
            <a:pPr marL="457200" indent="-457200">
              <a:buFont typeface="+mj-lt"/>
              <a:buAutoNum type="arabicPeriod"/>
            </a:pPr>
            <a:r>
              <a:rPr lang="de-DE" sz="2400" dirty="0" smtClean="0"/>
              <a:t>kein </a:t>
            </a:r>
            <a:r>
              <a:rPr lang="de-DE" sz="2400" dirty="0"/>
              <a:t>auch ohne Dürre existenzgefährdeter Betrieb</a:t>
            </a:r>
          </a:p>
          <a:p>
            <a:pPr marL="457200" indent="-457200">
              <a:buFont typeface="+mj-lt"/>
              <a:buAutoNum type="arabicPeriod"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126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Der Betriebsfragebogen</a:t>
            </a:r>
            <a:endParaRPr lang="de-DE" dirty="0"/>
          </a:p>
        </p:txBody>
      </p:sp>
      <p:sp>
        <p:nvSpPr>
          <p:cNvPr id="6" name="Textfeld 5"/>
          <p:cNvSpPr txBox="1"/>
          <p:nvPr/>
        </p:nvSpPr>
        <p:spPr>
          <a:xfrm>
            <a:off x="5364088" y="1753652"/>
            <a:ext cx="3168352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dirty="0" smtClean="0"/>
              <a:t>Adresseingabe analog zum Gemeinsamen Antrag. </a:t>
            </a:r>
            <a:endParaRPr lang="de-DE" dirty="0"/>
          </a:p>
        </p:txBody>
      </p:sp>
      <p:cxnSp>
        <p:nvCxnSpPr>
          <p:cNvPr id="8" name="Gerade Verbindung mit Pfeil 7"/>
          <p:cNvCxnSpPr/>
          <p:nvPr/>
        </p:nvCxnSpPr>
        <p:spPr bwMode="auto">
          <a:xfrm flipH="1">
            <a:off x="4499992" y="2060848"/>
            <a:ext cx="864096" cy="305455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1052735"/>
            <a:ext cx="3384376" cy="504895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719668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Der Betriebsfragebogen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607" y="2014258"/>
            <a:ext cx="4546888" cy="2782893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5364088" y="1916832"/>
            <a:ext cx="3168352" cy="290848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b="1" dirty="0" smtClean="0"/>
              <a:t>Warum fragen wir das?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dirty="0" smtClean="0"/>
              <a:t>Dem Bearbeiter soll ein schneller Überblick gegeben werden, um was für einen Betrieb es sich handelt.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dirty="0" smtClean="0"/>
              <a:t>Darüber hinaus werden die Angaben auch für die Plausibilität der weiteren Angaben im Verfahren benötigt.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dirty="0" smtClean="0"/>
              <a:t>Die Angaben sind aus der Bilanz 2017/18 zu entnehmen (nicht aus dem Agrarantrag)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19320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Der Betriebsfragebogen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5508104" y="836712"/>
            <a:ext cx="3168352" cy="36317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b="1" dirty="0" smtClean="0"/>
              <a:t>Warum fragen wir das?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dirty="0" smtClean="0"/>
              <a:t>Diese Angaben sind wichtig für die Betroffenheitsberechnung. Die Angaben werden benötigt, um den Durchschnittsertrag der jeweiligen Kultur im </a:t>
            </a:r>
            <a:r>
              <a:rPr lang="de-DE" b="1" u="sng" dirty="0" smtClean="0"/>
              <a:t>Erntejahr</a:t>
            </a:r>
            <a:r>
              <a:rPr lang="de-DE" dirty="0" smtClean="0"/>
              <a:t> feststellen zu können.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dirty="0" smtClean="0"/>
              <a:t>Die Flächen sind dem Jahresabschluss zu entnehmen.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dirty="0" smtClean="0"/>
              <a:t>Vorsicht!!! Die Anbaufläche eines Wirtschaftsjahrs ist nicht gleich der Erntefläche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dirty="0" smtClean="0"/>
              <a:t>Die Angaben sind im JA in der Regel unter „Bewertung der Vorräte“ zu finden. </a:t>
            </a:r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785" y="1087835"/>
            <a:ext cx="5120329" cy="3529964"/>
          </a:xfrm>
          <a:prstGeom prst="rect">
            <a:avLst/>
          </a:prstGeom>
        </p:spPr>
      </p:pic>
      <p:grpSp>
        <p:nvGrpSpPr>
          <p:cNvPr id="19" name="Gruppieren 18"/>
          <p:cNvGrpSpPr/>
          <p:nvPr/>
        </p:nvGrpSpPr>
        <p:grpSpPr>
          <a:xfrm>
            <a:off x="207255" y="2091134"/>
            <a:ext cx="7605105" cy="3138066"/>
            <a:chOff x="207255" y="2091134"/>
            <a:chExt cx="5249859" cy="2597415"/>
          </a:xfrm>
        </p:grpSpPr>
        <p:pic>
          <p:nvPicPr>
            <p:cNvPr id="3" name="Grafik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7255" y="2091134"/>
              <a:ext cx="5249859" cy="2597415"/>
            </a:xfrm>
            <a:prstGeom prst="rect">
              <a:avLst/>
            </a:prstGeom>
          </p:spPr>
        </p:pic>
        <p:sp>
          <p:nvSpPr>
            <p:cNvPr id="18" name="Rechteck 17"/>
            <p:cNvSpPr/>
            <p:nvPr/>
          </p:nvSpPr>
          <p:spPr>
            <a:xfrm rot="1079715">
              <a:off x="214185" y="2355599"/>
              <a:ext cx="2049164" cy="36933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de-DE" sz="1800" b="0" cap="none" spc="0" dirty="0" smtClean="0">
                  <a:ln w="0"/>
                  <a:solidFill>
                    <a:schemeClr val="bg2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Bilanz 2017/18</a:t>
              </a:r>
              <a:endParaRPr lang="de-DE" sz="1800" b="0" cap="none" spc="0" dirty="0">
                <a:ln w="0"/>
                <a:solidFill>
                  <a:schemeClr val="bg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cxnSp>
        <p:nvCxnSpPr>
          <p:cNvPr id="13" name="Gerade Verbindung mit Pfeil 12"/>
          <p:cNvCxnSpPr/>
          <p:nvPr/>
        </p:nvCxnSpPr>
        <p:spPr bwMode="auto">
          <a:xfrm flipH="1" flipV="1">
            <a:off x="4932040" y="1936243"/>
            <a:ext cx="432048" cy="2068821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6" name="Gerade Verbindung mit Pfeil 15"/>
          <p:cNvCxnSpPr/>
          <p:nvPr/>
        </p:nvCxnSpPr>
        <p:spPr bwMode="auto">
          <a:xfrm flipH="1" flipV="1">
            <a:off x="5220072" y="1628800"/>
            <a:ext cx="288032" cy="2232249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9" name="Gerade Verbindung mit Pfeil 8"/>
          <p:cNvCxnSpPr/>
          <p:nvPr/>
        </p:nvCxnSpPr>
        <p:spPr bwMode="auto">
          <a:xfrm flipH="1" flipV="1">
            <a:off x="5220072" y="1628800"/>
            <a:ext cx="504056" cy="2016225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1" name="Gerade Verbindung mit Pfeil 20"/>
          <p:cNvCxnSpPr/>
          <p:nvPr/>
        </p:nvCxnSpPr>
        <p:spPr bwMode="auto">
          <a:xfrm flipV="1">
            <a:off x="3779912" y="1700467"/>
            <a:ext cx="72008" cy="2016565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3" name="Gerade Verbindung mit Pfeil 22"/>
          <p:cNvCxnSpPr/>
          <p:nvPr/>
        </p:nvCxnSpPr>
        <p:spPr bwMode="auto">
          <a:xfrm flipV="1">
            <a:off x="3995936" y="1916832"/>
            <a:ext cx="216024" cy="2016225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4203445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Der Betriebsfragebogen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785" y="1087835"/>
            <a:ext cx="5120329" cy="3529964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467544" y="2348880"/>
            <a:ext cx="7272487" cy="273921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sz="1800" dirty="0"/>
              <a:t>Alternativ zum dreijährigen Ernte-Referenzzeitraum 2015-2017 können auch die letzten 5 Erntejahre unter Ausschluss des besten und schlechtesten Erntejahres herangezogen werden. </a:t>
            </a:r>
            <a:endParaRPr lang="de-DE" sz="1800" dirty="0" smtClean="0"/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sz="1800" dirty="0" smtClean="0"/>
              <a:t>Sie </a:t>
            </a:r>
            <a:r>
              <a:rPr lang="de-DE" sz="1800" dirty="0"/>
              <a:t>können sich entscheiden, ob Sie dies anhand der Erträge, Erlöse oder des Cash Flow auswählen. Für alle weiteren Berechnungen werden dann auch nur diese drei verbleibenden Jahresabschlüsse herangezogen.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sz="1800" dirty="0" smtClean="0"/>
              <a:t>Hierzu </a:t>
            </a:r>
            <a:r>
              <a:rPr lang="de-DE" sz="1800" dirty="0"/>
              <a:t>ist eine gesonderte Tabelle auszufüllen, die Ihnen bei Bedarf zur Verfügung gestellt wird</a:t>
            </a:r>
            <a:r>
              <a:rPr lang="de-DE" sz="1800" dirty="0" smtClean="0"/>
              <a:t>.</a:t>
            </a:r>
            <a:endParaRPr lang="de-DE" sz="1800" dirty="0"/>
          </a:p>
        </p:txBody>
      </p:sp>
    </p:spTree>
    <p:extLst>
      <p:ext uri="{BB962C8B-B14F-4D97-AF65-F5344CB8AC3E}">
        <p14:creationId xmlns:p14="http://schemas.microsoft.com/office/powerpoint/2010/main" val="3968309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Der Betriebsfragebogen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4932040" y="1534140"/>
            <a:ext cx="3888432" cy="283154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dirty="0"/>
              <a:t>Der Durchschnittsertrag berechnet sich aus den drei Ernten der </a:t>
            </a:r>
            <a:r>
              <a:rPr lang="de-DE" b="1" dirty="0"/>
              <a:t>Kalenderjahre</a:t>
            </a:r>
            <a:r>
              <a:rPr lang="de-DE" dirty="0"/>
              <a:t> 2015, 2016 und </a:t>
            </a:r>
            <a:r>
              <a:rPr lang="de-DE" dirty="0" smtClean="0"/>
              <a:t>2017.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dirty="0"/>
              <a:t>Sofern Sie nicht über entsprechende Wiegeprotokolle verfügen, um ein p</a:t>
            </a:r>
            <a:r>
              <a:rPr lang="de-DE" dirty="0" smtClean="0"/>
              <a:t>rozentualen </a:t>
            </a:r>
            <a:r>
              <a:rPr lang="de-DE" dirty="0"/>
              <a:t>Ertragsausfall zu berechnen, so können Sie auch auf die </a:t>
            </a:r>
            <a:r>
              <a:rPr lang="de-DE" dirty="0" smtClean="0"/>
              <a:t>Tabelle </a:t>
            </a:r>
            <a:r>
              <a:rPr lang="de-DE" b="1" dirty="0"/>
              <a:t>„Feststellung des dürrebedingten Rückgangs der landwirtschaftlichen Jahreserzeugung in Hessen</a:t>
            </a:r>
            <a:r>
              <a:rPr lang="de-DE" b="1" dirty="0" smtClean="0"/>
              <a:t>“ </a:t>
            </a:r>
            <a:r>
              <a:rPr lang="de-DE" dirty="0" smtClean="0"/>
              <a:t>beziehen.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dirty="0" smtClean="0"/>
              <a:t> </a:t>
            </a:r>
            <a:r>
              <a:rPr lang="de-DE" dirty="0"/>
              <a:t>Die Tabelle </a:t>
            </a:r>
            <a:r>
              <a:rPr lang="de-DE" dirty="0" smtClean="0"/>
              <a:t>erhalten Sie bei Ihrem Amt für den ländlichen Raum</a:t>
            </a:r>
            <a:endParaRPr lang="de-DE" dirty="0"/>
          </a:p>
        </p:txBody>
      </p:sp>
      <p:pic>
        <p:nvPicPr>
          <p:cNvPr id="15" name="Grafik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272" y="1124744"/>
            <a:ext cx="4494760" cy="4248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847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Der Betriebsfragebogen</a:t>
            </a:r>
          </a:p>
        </p:txBody>
      </p:sp>
      <p:grpSp>
        <p:nvGrpSpPr>
          <p:cNvPr id="5" name="Gruppieren 4"/>
          <p:cNvGrpSpPr/>
          <p:nvPr/>
        </p:nvGrpSpPr>
        <p:grpSpPr>
          <a:xfrm>
            <a:off x="1403648" y="3501008"/>
            <a:ext cx="6127362" cy="2179985"/>
            <a:chOff x="4350905" y="4057327"/>
            <a:chExt cx="4476249" cy="1675929"/>
          </a:xfrm>
        </p:grpSpPr>
        <p:pic>
          <p:nvPicPr>
            <p:cNvPr id="6" name="Grafik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355976" y="4365104"/>
              <a:ext cx="4471178" cy="1368152"/>
            </a:xfrm>
            <a:prstGeom prst="rect">
              <a:avLst/>
            </a:prstGeom>
          </p:spPr>
        </p:pic>
        <p:sp>
          <p:nvSpPr>
            <p:cNvPr id="7" name="Textfeld 6"/>
            <p:cNvSpPr txBox="1"/>
            <p:nvPr/>
          </p:nvSpPr>
          <p:spPr>
            <a:xfrm>
              <a:off x="4350905" y="4057327"/>
              <a:ext cx="164820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/>
                <a:t>Beispielsrechnung</a:t>
              </a:r>
              <a:endParaRPr lang="de-DE" dirty="0"/>
            </a:p>
          </p:txBody>
        </p:sp>
      </p:grpSp>
      <p:pic>
        <p:nvPicPr>
          <p:cNvPr id="8" name="Grafi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5656" y="1196752"/>
            <a:ext cx="5287111" cy="230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150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Der Betriebsfragebogen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539552" y="4509121"/>
            <a:ext cx="8136904" cy="73866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b="1" dirty="0" smtClean="0"/>
              <a:t>Warum fragen wir das?</a:t>
            </a:r>
          </a:p>
          <a:p>
            <a:r>
              <a:rPr lang="de-DE" dirty="0" smtClean="0"/>
              <a:t>Die Frage ist sowohl für die nähere Erläuterung der Betroffenheitsrechnung wichtig</a:t>
            </a:r>
            <a:r>
              <a:rPr lang="de-DE" dirty="0"/>
              <a:t>, </a:t>
            </a:r>
            <a:r>
              <a:rPr lang="de-DE" dirty="0" smtClean="0"/>
              <a:t>als auch für die spätere Schadensermittlung. </a:t>
            </a:r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855" y="1407988"/>
            <a:ext cx="8075601" cy="28131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795484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Der Betriebsfragebogen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899592" y="4053552"/>
            <a:ext cx="7848872" cy="81560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b="1" dirty="0" smtClean="0"/>
              <a:t>Warum fragen wir das?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dirty="0" smtClean="0"/>
              <a:t>Der Zukauf von Ersatzfuttermitteln fließt in die Schadensberechnung mit ein und hat somit einen Einfluss auf die Schadenshöhe.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418" y="1412776"/>
            <a:ext cx="7470998" cy="198321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004015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 txBox="1">
            <a:spLocks/>
          </p:cNvSpPr>
          <p:nvPr/>
        </p:nvSpPr>
        <p:spPr>
          <a:xfrm>
            <a:off x="539552" y="697509"/>
            <a:ext cx="8077200" cy="10032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40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Witterung Herbst Winter 2017/18</a:t>
            </a:r>
            <a:endParaRPr lang="de-DE" sz="4000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nhaltsplatzhalter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560" y="2060848"/>
            <a:ext cx="3835599" cy="3835599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1571" y="2060848"/>
            <a:ext cx="3835599" cy="3835599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2915816" y="5896447"/>
            <a:ext cx="4248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dirty="0" smtClean="0">
                <a:solidFill>
                  <a:srgbClr val="0000CC"/>
                </a:solidFill>
                <a:sym typeface="Wingdings" panose="05000000000000000000" pitchFamily="2" charset="2"/>
              </a:rPr>
              <a:t> Sehr nasser Winter 2017/18</a:t>
            </a:r>
            <a:endParaRPr lang="de-DE" sz="1800" dirty="0">
              <a:solidFill>
                <a:srgbClr val="0000CC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611560" y="1609055"/>
            <a:ext cx="38355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Niederschlag Dezember 2017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4811571" y="1609055"/>
            <a:ext cx="38355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Niederschlag Januar 2018</a:t>
            </a:r>
          </a:p>
        </p:txBody>
      </p:sp>
    </p:spTree>
    <p:extLst>
      <p:ext uri="{BB962C8B-B14F-4D97-AF65-F5344CB8AC3E}">
        <p14:creationId xmlns:p14="http://schemas.microsoft.com/office/powerpoint/2010/main" val="2988314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  <p:bldP spid="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Der Betriebsfragebogen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539552" y="4270157"/>
            <a:ext cx="8352928" cy="81560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b="1" dirty="0" smtClean="0"/>
              <a:t>Warum fragen wir das?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dirty="0" smtClean="0"/>
              <a:t>Sollte wegen der Dürre auf Pflanzenschutz-</a:t>
            </a:r>
            <a:r>
              <a:rPr lang="de-DE" dirty="0"/>
              <a:t>, </a:t>
            </a:r>
            <a:r>
              <a:rPr lang="de-DE" dirty="0" smtClean="0"/>
              <a:t>Dünge- oder Erntemaßnahmen verzichtet worden sein, z.B. nur zwei anstatt vier </a:t>
            </a:r>
            <a:r>
              <a:rPr lang="de-DE" dirty="0" err="1" smtClean="0"/>
              <a:t>Silageschnitte</a:t>
            </a:r>
            <a:r>
              <a:rPr lang="de-DE" dirty="0" smtClean="0"/>
              <a:t>, so ist dies schadensmindernd zu berücksichtigen.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1412776"/>
            <a:ext cx="8358336" cy="261944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064893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Der Betriebsfragebogen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467544" y="4077072"/>
            <a:ext cx="8136904" cy="103105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b="1" dirty="0" smtClean="0"/>
              <a:t>Warum fragen wir das?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dirty="0" smtClean="0"/>
              <a:t>Wenn Sie Ihren Viehbestand dürrebedingt reduzieren müssen, so können die Kosten der Wiederbeschaffung in der Schadensberechnung geltend gemacht werden (bis einschl. Oktober 2019!).</a:t>
            </a:r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173" y="1196753"/>
            <a:ext cx="8082275" cy="259228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54924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5576" y="764704"/>
            <a:ext cx="8077200" cy="1003299"/>
          </a:xfrm>
        </p:spPr>
        <p:txBody>
          <a:bodyPr/>
          <a:lstStyle/>
          <a:p>
            <a:r>
              <a:rPr lang="de-DE" dirty="0"/>
              <a:t>Der Betriebsfragebogen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539552" y="4487341"/>
            <a:ext cx="7920880" cy="6924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b="1" dirty="0" smtClean="0"/>
              <a:t>Warum fragen wir das?</a:t>
            </a:r>
          </a:p>
          <a:p>
            <a:r>
              <a:rPr lang="de-DE" dirty="0" smtClean="0"/>
              <a:t>Für die Schadensberechnung ist die Vorlage der drei/fünf Jahresabschlüsse eine Voraussetzung. </a:t>
            </a:r>
          </a:p>
          <a:p>
            <a:r>
              <a:rPr lang="de-DE" sz="1100" dirty="0"/>
              <a:t>(</a:t>
            </a:r>
            <a:r>
              <a:rPr lang="de-DE" sz="1100" dirty="0" smtClean="0"/>
              <a:t>Für die Schätzung kann es von Vorteil sein auch einen Rückbericht des jeweiligen Wirtschaftsjahres greifbar zu haben.)</a:t>
            </a:r>
            <a:endParaRPr lang="de-DE" sz="1100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1196752"/>
            <a:ext cx="7920880" cy="300447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92074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Der Betriebsfragebogen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611560" y="5013176"/>
            <a:ext cx="8064896" cy="132343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dirty="0" smtClean="0"/>
              <a:t>Die Verkaufserlöse der Boden- und Tierproduktion lassen sich aus den JA entnehmen. Daraus ist dann der Durchschnitt von drei Jahren zu ermitteln.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dirty="0" smtClean="0"/>
              <a:t>Es können nur monetäre Aufwendungen berücksichtigt werden.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dirty="0" smtClean="0"/>
              <a:t>Für die Schätzung (Dürre-WJ 2018/19) kann Ihnen der betriebswirtschaftliche LLH-Berater entsprechende Unterstützung bieten. </a:t>
            </a:r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1052736"/>
            <a:ext cx="6217834" cy="3960440"/>
          </a:xfrm>
          <a:prstGeom prst="rect">
            <a:avLst/>
          </a:prstGeom>
        </p:spPr>
      </p:pic>
      <p:sp>
        <p:nvSpPr>
          <p:cNvPr id="12" name="Textfeld 11"/>
          <p:cNvSpPr txBox="1"/>
          <p:nvPr/>
        </p:nvSpPr>
        <p:spPr>
          <a:xfrm>
            <a:off x="3835647" y="1772816"/>
            <a:ext cx="780983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200" b="1" dirty="0" smtClean="0"/>
              <a:t>50.000 €</a:t>
            </a:r>
            <a:endParaRPr lang="de-DE" sz="1200" b="1" dirty="0"/>
          </a:p>
        </p:txBody>
      </p:sp>
      <p:sp>
        <p:nvSpPr>
          <p:cNvPr id="14" name="Textfeld 13"/>
          <p:cNvSpPr txBox="1"/>
          <p:nvPr/>
        </p:nvSpPr>
        <p:spPr>
          <a:xfrm>
            <a:off x="3778065" y="2071881"/>
            <a:ext cx="865943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200" b="1" dirty="0" smtClean="0"/>
              <a:t>100.000 €</a:t>
            </a:r>
            <a:endParaRPr lang="de-DE" sz="1200" b="1" dirty="0"/>
          </a:p>
        </p:txBody>
      </p:sp>
      <p:sp>
        <p:nvSpPr>
          <p:cNvPr id="15" name="Textfeld 14"/>
          <p:cNvSpPr txBox="1"/>
          <p:nvPr/>
        </p:nvSpPr>
        <p:spPr>
          <a:xfrm>
            <a:off x="3779912" y="2359913"/>
            <a:ext cx="865943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200" b="1" dirty="0" smtClean="0"/>
              <a:t>150.000 €</a:t>
            </a:r>
            <a:endParaRPr lang="de-DE" sz="1200" b="1" dirty="0"/>
          </a:p>
        </p:txBody>
      </p:sp>
      <p:sp>
        <p:nvSpPr>
          <p:cNvPr id="16" name="Textfeld 15"/>
          <p:cNvSpPr txBox="1"/>
          <p:nvPr/>
        </p:nvSpPr>
        <p:spPr>
          <a:xfrm>
            <a:off x="5447201" y="1772816"/>
            <a:ext cx="780983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200" b="1" dirty="0" smtClean="0"/>
              <a:t>45.000 €</a:t>
            </a:r>
            <a:endParaRPr lang="de-DE" sz="1200" b="1" dirty="0"/>
          </a:p>
        </p:txBody>
      </p:sp>
      <p:sp>
        <p:nvSpPr>
          <p:cNvPr id="18" name="Textfeld 17"/>
          <p:cNvSpPr txBox="1"/>
          <p:nvPr/>
        </p:nvSpPr>
        <p:spPr>
          <a:xfrm>
            <a:off x="5447201" y="2060848"/>
            <a:ext cx="780983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200" b="1" dirty="0"/>
              <a:t>9</a:t>
            </a:r>
            <a:r>
              <a:rPr lang="de-DE" sz="1200" b="1" dirty="0" smtClean="0"/>
              <a:t>0.000 €</a:t>
            </a:r>
            <a:endParaRPr lang="de-DE" sz="1200" b="1" dirty="0"/>
          </a:p>
        </p:txBody>
      </p:sp>
      <p:sp>
        <p:nvSpPr>
          <p:cNvPr id="19" name="Textfeld 18"/>
          <p:cNvSpPr txBox="1"/>
          <p:nvPr/>
        </p:nvSpPr>
        <p:spPr>
          <a:xfrm>
            <a:off x="5362241" y="2359913"/>
            <a:ext cx="865943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200" b="1" dirty="0" smtClean="0"/>
              <a:t>135.000 €</a:t>
            </a:r>
            <a:endParaRPr lang="de-DE" sz="1200" b="1" dirty="0"/>
          </a:p>
        </p:txBody>
      </p:sp>
      <p:sp>
        <p:nvSpPr>
          <p:cNvPr id="20" name="Textfeld 19"/>
          <p:cNvSpPr txBox="1"/>
          <p:nvPr/>
        </p:nvSpPr>
        <p:spPr>
          <a:xfrm>
            <a:off x="5447201" y="2647945"/>
            <a:ext cx="780983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200" b="1" dirty="0" smtClean="0"/>
              <a:t>15.000 €</a:t>
            </a:r>
            <a:endParaRPr lang="de-DE" sz="1200" b="1" dirty="0"/>
          </a:p>
        </p:txBody>
      </p:sp>
      <p:sp>
        <p:nvSpPr>
          <p:cNvPr id="21" name="Textfeld 20"/>
          <p:cNvSpPr txBox="1"/>
          <p:nvPr/>
        </p:nvSpPr>
        <p:spPr>
          <a:xfrm>
            <a:off x="5447201" y="3068960"/>
            <a:ext cx="780983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200" b="1" dirty="0" smtClean="0"/>
              <a:t>10.000 €</a:t>
            </a:r>
            <a:endParaRPr lang="de-DE" sz="1200" b="1" dirty="0"/>
          </a:p>
        </p:txBody>
      </p:sp>
      <p:sp>
        <p:nvSpPr>
          <p:cNvPr id="22" name="Textfeld 21"/>
          <p:cNvSpPr txBox="1"/>
          <p:nvPr/>
        </p:nvSpPr>
        <p:spPr>
          <a:xfrm>
            <a:off x="5830318" y="3573016"/>
            <a:ext cx="397866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200" b="1" dirty="0" smtClean="0"/>
              <a:t>0 €</a:t>
            </a:r>
            <a:endParaRPr lang="de-DE" sz="1200" b="1" dirty="0"/>
          </a:p>
        </p:txBody>
      </p:sp>
      <p:sp>
        <p:nvSpPr>
          <p:cNvPr id="23" name="Textfeld 22"/>
          <p:cNvSpPr txBox="1"/>
          <p:nvPr/>
        </p:nvSpPr>
        <p:spPr>
          <a:xfrm>
            <a:off x="5532160" y="4149080"/>
            <a:ext cx="696024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200" b="1" dirty="0" smtClean="0"/>
              <a:t>1.000 €</a:t>
            </a:r>
            <a:endParaRPr lang="de-DE" sz="1200" b="1" dirty="0"/>
          </a:p>
        </p:txBody>
      </p:sp>
      <p:sp>
        <p:nvSpPr>
          <p:cNvPr id="24" name="Textfeld 23"/>
          <p:cNvSpPr txBox="1"/>
          <p:nvPr/>
        </p:nvSpPr>
        <p:spPr>
          <a:xfrm>
            <a:off x="5447201" y="4581128"/>
            <a:ext cx="780983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200" b="1" dirty="0"/>
              <a:t>2</a:t>
            </a:r>
            <a:r>
              <a:rPr lang="de-DE" sz="1200" b="1" dirty="0" smtClean="0"/>
              <a:t>4.000 €</a:t>
            </a:r>
            <a:endParaRPr lang="de-DE" sz="1200" b="1" dirty="0"/>
          </a:p>
        </p:txBody>
      </p:sp>
    </p:spTree>
    <p:extLst>
      <p:ext uri="{BB962C8B-B14F-4D97-AF65-F5344CB8AC3E}">
        <p14:creationId xmlns:p14="http://schemas.microsoft.com/office/powerpoint/2010/main" val="1680468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 animBg="1"/>
      <p:bldP spid="14" grpId="0" animBg="1"/>
      <p:bldP spid="15" grpId="0" animBg="1"/>
      <p:bldP spid="16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Der Betriebsfragebogen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1124744"/>
            <a:ext cx="5976664" cy="359964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feld 5"/>
          <p:cNvSpPr txBox="1"/>
          <p:nvPr/>
        </p:nvSpPr>
        <p:spPr>
          <a:xfrm>
            <a:off x="611560" y="4725144"/>
            <a:ext cx="7776864" cy="116955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b="1" dirty="0" smtClean="0"/>
              <a:t>Warum fragen wir das?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Antragsteller deren Einkünfte &gt;90.000 € (ledige) bzw. &gt;120.000 € (verheiratet) betragen, sind von der Dürrehilfe ausgeschlossen (Prosperitätsgrenze).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Bei getrennt veranlagten Ehepartnern sind beide ESt-Bescheide zu berücksichtigen.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Bei </a:t>
            </a:r>
            <a:r>
              <a:rPr lang="de-DE" dirty="0" smtClean="0"/>
              <a:t>Personengesellschaften </a:t>
            </a:r>
            <a:r>
              <a:rPr lang="de-DE" dirty="0"/>
              <a:t>ist diese </a:t>
            </a:r>
            <a:r>
              <a:rPr lang="de-DE" dirty="0" smtClean="0"/>
              <a:t>Seite </a:t>
            </a:r>
            <a:r>
              <a:rPr lang="de-DE" dirty="0"/>
              <a:t>von jedem Gesellschafter </a:t>
            </a:r>
            <a:r>
              <a:rPr lang="de-DE" dirty="0" smtClean="0"/>
              <a:t>separat auszufüllen</a:t>
            </a:r>
            <a:r>
              <a:rPr lang="de-DE" dirty="0"/>
              <a:t>. </a:t>
            </a: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60" y="1124743"/>
            <a:ext cx="7200800" cy="2278412"/>
          </a:xfrm>
          <a:prstGeom prst="rect">
            <a:avLst/>
          </a:prstGeom>
        </p:spPr>
      </p:pic>
      <p:sp>
        <p:nvSpPr>
          <p:cNvPr id="18" name="Textfeld 17"/>
          <p:cNvSpPr txBox="1"/>
          <p:nvPr/>
        </p:nvSpPr>
        <p:spPr>
          <a:xfrm>
            <a:off x="971600" y="4345359"/>
            <a:ext cx="8640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62.714</a:t>
            </a:r>
            <a:endParaRPr lang="de-DE" dirty="0"/>
          </a:p>
        </p:txBody>
      </p:sp>
      <p:cxnSp>
        <p:nvCxnSpPr>
          <p:cNvPr id="20" name="Gerade Verbindung mit Pfeil 19"/>
          <p:cNvCxnSpPr/>
          <p:nvPr/>
        </p:nvCxnSpPr>
        <p:spPr bwMode="auto">
          <a:xfrm flipH="1">
            <a:off x="1691680" y="2780928"/>
            <a:ext cx="5328592" cy="1656184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1486351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Der Betriebsfragebogen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1124744"/>
            <a:ext cx="5963351" cy="3719885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539552" y="5013176"/>
            <a:ext cx="7895850" cy="73866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b="1" dirty="0" smtClean="0"/>
              <a:t>Warum fragen wir das?</a:t>
            </a:r>
          </a:p>
          <a:p>
            <a:r>
              <a:rPr lang="de-DE" dirty="0" smtClean="0"/>
              <a:t>Die Richtlinie schließt eine Existenz-gefährdung bei gewerblichen Einkünften über 35 % am Gesamteinkommen aus. </a:t>
            </a: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3717032"/>
            <a:ext cx="7282481" cy="2304256"/>
          </a:xfrm>
          <a:prstGeom prst="rect">
            <a:avLst/>
          </a:prstGeom>
        </p:spPr>
      </p:pic>
      <p:cxnSp>
        <p:nvCxnSpPr>
          <p:cNvPr id="9" name="Gerade Verbindung mit Pfeil 8"/>
          <p:cNvCxnSpPr/>
          <p:nvPr/>
        </p:nvCxnSpPr>
        <p:spPr bwMode="auto">
          <a:xfrm flipH="1" flipV="1">
            <a:off x="1979712" y="2996952"/>
            <a:ext cx="5040560" cy="2088232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0" name="Textfeld 9"/>
          <p:cNvSpPr txBox="1"/>
          <p:nvPr/>
        </p:nvSpPr>
        <p:spPr>
          <a:xfrm>
            <a:off x="1187624" y="2833191"/>
            <a:ext cx="8640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4.517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67234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Der Betriebsfragebogen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1340768"/>
            <a:ext cx="7279928" cy="2349893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3847" y="1772816"/>
            <a:ext cx="5689439" cy="1800200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539552" y="4005064"/>
            <a:ext cx="75608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smtClean="0">
                <a:solidFill>
                  <a:schemeClr val="accent4"/>
                </a:solidFill>
              </a:rPr>
              <a:t>Berechnungsbeispiel:</a:t>
            </a:r>
          </a:p>
          <a:p>
            <a:endParaRPr lang="de-DE" sz="1600" dirty="0">
              <a:solidFill>
                <a:schemeClr val="accent4"/>
              </a:solidFill>
            </a:endParaRPr>
          </a:p>
          <a:p>
            <a:r>
              <a:rPr lang="de-DE" sz="1600" dirty="0" smtClean="0">
                <a:solidFill>
                  <a:schemeClr val="accent4"/>
                </a:solidFill>
              </a:rPr>
              <a:t>Einkünfte aus Gewerbe : Summe der Einkünfte x 100 % </a:t>
            </a:r>
          </a:p>
          <a:p>
            <a:r>
              <a:rPr lang="de-DE" sz="1600" dirty="0">
                <a:solidFill>
                  <a:schemeClr val="accent4"/>
                </a:solidFill>
              </a:rPr>
              <a:t>	</a:t>
            </a:r>
            <a:r>
              <a:rPr lang="de-DE" sz="1600" b="1" dirty="0" smtClean="0">
                <a:solidFill>
                  <a:schemeClr val="accent4"/>
                </a:solidFill>
              </a:rPr>
              <a:t>= Anteil der Gewerbeeinkünfte  an Gesamteinkommen</a:t>
            </a:r>
          </a:p>
          <a:p>
            <a:endParaRPr lang="de-DE" sz="1600" dirty="0">
              <a:solidFill>
                <a:schemeClr val="accent4"/>
              </a:solidFill>
            </a:endParaRPr>
          </a:p>
          <a:p>
            <a:r>
              <a:rPr lang="de-DE" sz="1600" dirty="0" smtClean="0">
                <a:solidFill>
                  <a:schemeClr val="accent4"/>
                </a:solidFill>
              </a:rPr>
              <a:t>4.517 € : 62.714 € x 100 % = 7,2 %</a:t>
            </a:r>
            <a:endParaRPr lang="de-DE" sz="1600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6150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Der Betriebsfragebogen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1412776"/>
            <a:ext cx="7200800" cy="1734668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611560" y="3501008"/>
            <a:ext cx="7848872" cy="81560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b="1" dirty="0" smtClean="0"/>
              <a:t>Warum fragen wir das?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dirty="0" smtClean="0"/>
              <a:t>Der Cash Flow gibt eine Aussage über die (Eigen-)Finanzierungskraft eines Betriebes.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dirty="0" smtClean="0"/>
              <a:t>Die Daten sind an verschiedenen Stellen im JA zu finden. </a:t>
            </a:r>
          </a:p>
        </p:txBody>
      </p:sp>
    </p:spTree>
    <p:extLst>
      <p:ext uri="{BB962C8B-B14F-4D97-AF65-F5344CB8AC3E}">
        <p14:creationId xmlns:p14="http://schemas.microsoft.com/office/powerpoint/2010/main" val="3783027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Der Betriebsfragebogen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599" y="1340768"/>
            <a:ext cx="7754997" cy="4752528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5220072" y="1628800"/>
            <a:ext cx="86409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80.000 €</a:t>
            </a:r>
            <a:endParaRPr lang="de-DE" sz="11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6084168" y="1628800"/>
            <a:ext cx="86409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75.000 €</a:t>
            </a:r>
            <a:endParaRPr lang="de-DE" sz="11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6876256" y="1628800"/>
            <a:ext cx="86409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85.000 €</a:t>
            </a:r>
            <a:endParaRPr lang="de-DE" sz="11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7740352" y="1628800"/>
            <a:ext cx="86409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80.000 €</a:t>
            </a:r>
            <a:endParaRPr lang="de-DE" sz="11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7812360" y="2375302"/>
            <a:ext cx="86409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3.000 €</a:t>
            </a:r>
            <a:endParaRPr lang="de-DE" sz="11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7812360" y="2636912"/>
            <a:ext cx="86409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1.000 €</a:t>
            </a:r>
            <a:endParaRPr lang="de-DE" sz="11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7812360" y="2879358"/>
            <a:ext cx="86409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1.000 €</a:t>
            </a:r>
            <a:endParaRPr lang="de-DE" sz="11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7812360" y="3140968"/>
            <a:ext cx="86409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4.000 €</a:t>
            </a:r>
            <a:endParaRPr lang="de-DE" sz="11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7812360" y="3383414"/>
            <a:ext cx="86409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   0 €</a:t>
            </a:r>
            <a:endParaRPr lang="de-DE" sz="11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7812360" y="4103494"/>
            <a:ext cx="86409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650 €</a:t>
            </a:r>
            <a:endParaRPr lang="de-DE" sz="11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7740352" y="4365104"/>
            <a:ext cx="86409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10.000 €</a:t>
            </a:r>
            <a:endParaRPr lang="de-DE" sz="11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7812360" y="4653136"/>
            <a:ext cx="86409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6.500 €</a:t>
            </a:r>
            <a:endParaRPr lang="de-DE" sz="11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7812360" y="4941168"/>
            <a:ext cx="86409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   0 €</a:t>
            </a:r>
            <a:endParaRPr lang="de-DE" sz="11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9" name="Textfeld 18"/>
          <p:cNvSpPr txBox="1"/>
          <p:nvPr/>
        </p:nvSpPr>
        <p:spPr>
          <a:xfrm>
            <a:off x="7812360" y="5229200"/>
            <a:ext cx="86409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   0 €</a:t>
            </a:r>
            <a:endParaRPr lang="de-DE" sz="11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0" name="Textfeld 19"/>
          <p:cNvSpPr txBox="1"/>
          <p:nvPr/>
        </p:nvSpPr>
        <p:spPr>
          <a:xfrm>
            <a:off x="7884368" y="5687670"/>
            <a:ext cx="86409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75.150 €</a:t>
            </a:r>
            <a:endParaRPr lang="de-DE" sz="11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22" name="Gerade Verbindung mit Pfeil 21"/>
          <p:cNvCxnSpPr/>
          <p:nvPr/>
        </p:nvCxnSpPr>
        <p:spPr bwMode="auto">
          <a:xfrm>
            <a:off x="5580112" y="2492896"/>
            <a:ext cx="2160240" cy="0"/>
          </a:xfrm>
          <a:prstGeom prst="straightConnector1">
            <a:avLst/>
          </a:prstGeom>
          <a:noFill/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3" name="Gerade Verbindung mit Pfeil 22"/>
          <p:cNvCxnSpPr/>
          <p:nvPr/>
        </p:nvCxnSpPr>
        <p:spPr bwMode="auto">
          <a:xfrm>
            <a:off x="5580112" y="2780928"/>
            <a:ext cx="2160240" cy="0"/>
          </a:xfrm>
          <a:prstGeom prst="straightConnector1">
            <a:avLst/>
          </a:prstGeom>
          <a:noFill/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4" name="Gerade Verbindung mit Pfeil 23"/>
          <p:cNvCxnSpPr/>
          <p:nvPr/>
        </p:nvCxnSpPr>
        <p:spPr bwMode="auto">
          <a:xfrm>
            <a:off x="5580112" y="3068960"/>
            <a:ext cx="2160240" cy="0"/>
          </a:xfrm>
          <a:prstGeom prst="straightConnector1">
            <a:avLst/>
          </a:prstGeom>
          <a:noFill/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5" name="Gerade Verbindung mit Pfeil 24"/>
          <p:cNvCxnSpPr/>
          <p:nvPr/>
        </p:nvCxnSpPr>
        <p:spPr bwMode="auto">
          <a:xfrm>
            <a:off x="5580112" y="3284984"/>
            <a:ext cx="2160240" cy="0"/>
          </a:xfrm>
          <a:prstGeom prst="straightConnector1">
            <a:avLst/>
          </a:prstGeom>
          <a:noFill/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6" name="Gerade Verbindung mit Pfeil 25"/>
          <p:cNvCxnSpPr/>
          <p:nvPr/>
        </p:nvCxnSpPr>
        <p:spPr bwMode="auto">
          <a:xfrm>
            <a:off x="5580112" y="4293096"/>
            <a:ext cx="2160240" cy="0"/>
          </a:xfrm>
          <a:prstGeom prst="straightConnector1">
            <a:avLst/>
          </a:prstGeom>
          <a:noFill/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7" name="Gerade Verbindung mit Pfeil 26"/>
          <p:cNvCxnSpPr/>
          <p:nvPr/>
        </p:nvCxnSpPr>
        <p:spPr bwMode="auto">
          <a:xfrm>
            <a:off x="5580112" y="4509120"/>
            <a:ext cx="2160240" cy="0"/>
          </a:xfrm>
          <a:prstGeom prst="straightConnector1">
            <a:avLst/>
          </a:prstGeom>
          <a:noFill/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8" name="Gerade Verbindung mit Pfeil 27"/>
          <p:cNvCxnSpPr/>
          <p:nvPr/>
        </p:nvCxnSpPr>
        <p:spPr bwMode="auto">
          <a:xfrm>
            <a:off x="5580112" y="4797152"/>
            <a:ext cx="2160240" cy="0"/>
          </a:xfrm>
          <a:prstGeom prst="straightConnector1">
            <a:avLst/>
          </a:prstGeom>
          <a:noFill/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9" name="Gerade Verbindung mit Pfeil 28"/>
          <p:cNvCxnSpPr/>
          <p:nvPr/>
        </p:nvCxnSpPr>
        <p:spPr bwMode="auto">
          <a:xfrm>
            <a:off x="5580112" y="5085184"/>
            <a:ext cx="2160240" cy="0"/>
          </a:xfrm>
          <a:prstGeom prst="straightConnector1">
            <a:avLst/>
          </a:prstGeom>
          <a:noFill/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0" name="Gerade Verbindung mit Pfeil 29"/>
          <p:cNvCxnSpPr/>
          <p:nvPr/>
        </p:nvCxnSpPr>
        <p:spPr bwMode="auto">
          <a:xfrm>
            <a:off x="5580112" y="5301208"/>
            <a:ext cx="2160240" cy="0"/>
          </a:xfrm>
          <a:prstGeom prst="straightConnector1">
            <a:avLst/>
          </a:prstGeom>
          <a:noFill/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1" name="Gerade Verbindung mit Pfeil 30"/>
          <p:cNvCxnSpPr/>
          <p:nvPr/>
        </p:nvCxnSpPr>
        <p:spPr bwMode="auto">
          <a:xfrm>
            <a:off x="5580112" y="5805264"/>
            <a:ext cx="2160240" cy="0"/>
          </a:xfrm>
          <a:prstGeom prst="straightConnector1">
            <a:avLst/>
          </a:prstGeom>
          <a:noFill/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1720689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Der Betriebsfragebogen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563" y="1484784"/>
            <a:ext cx="7253821" cy="2479154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899592" y="4437112"/>
            <a:ext cx="6912768" cy="81560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dirty="0"/>
              <a:t>Ist der Schaden kleiner als der durchschnittliche Cash </a:t>
            </a:r>
            <a:r>
              <a:rPr lang="de-DE" dirty="0" smtClean="0"/>
              <a:t>Flow III </a:t>
            </a:r>
            <a:r>
              <a:rPr lang="de-DE" dirty="0"/>
              <a:t>der drei Referenzjahre, ist eine Dürrehilfe ausgeschlossen.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dirty="0" smtClean="0"/>
              <a:t>Sie können die Hilfe eines Beraters des LLH in Anspruch nehmen. </a:t>
            </a:r>
            <a:endParaRPr lang="de-DE" dirty="0"/>
          </a:p>
        </p:txBody>
      </p:sp>
      <p:sp>
        <p:nvSpPr>
          <p:cNvPr id="6" name="Textfeld 5"/>
          <p:cNvSpPr txBox="1"/>
          <p:nvPr/>
        </p:nvSpPr>
        <p:spPr>
          <a:xfrm>
            <a:off x="7092280" y="1556792"/>
            <a:ext cx="86409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75.150 €</a:t>
            </a:r>
            <a:endParaRPr lang="de-DE" sz="11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7092280" y="1772816"/>
            <a:ext cx="86409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34.210 €</a:t>
            </a:r>
            <a:endParaRPr lang="de-DE" sz="11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7020272" y="1988840"/>
            <a:ext cx="86409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109.360 €</a:t>
            </a:r>
            <a:endParaRPr lang="de-DE" sz="11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7092280" y="2348880"/>
            <a:ext cx="86409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2.500 €</a:t>
            </a:r>
            <a:endParaRPr lang="de-DE" sz="11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7092280" y="2564904"/>
            <a:ext cx="86409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65.000 €</a:t>
            </a:r>
            <a:endParaRPr lang="de-DE" sz="11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7092280" y="2780928"/>
            <a:ext cx="86409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46.860 €</a:t>
            </a:r>
            <a:endParaRPr lang="de-DE" sz="11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7092280" y="3167390"/>
            <a:ext cx="86409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35.000 €</a:t>
            </a:r>
            <a:endParaRPr lang="de-DE" sz="11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7092280" y="3429000"/>
            <a:ext cx="86409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11.860 €</a:t>
            </a:r>
            <a:endParaRPr lang="de-DE" sz="11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14" name="Gerade Verbindung mit Pfeil 13"/>
          <p:cNvCxnSpPr/>
          <p:nvPr/>
        </p:nvCxnSpPr>
        <p:spPr bwMode="auto">
          <a:xfrm>
            <a:off x="4860032" y="1916832"/>
            <a:ext cx="2160240" cy="0"/>
          </a:xfrm>
          <a:prstGeom prst="straightConnector1">
            <a:avLst/>
          </a:prstGeom>
          <a:noFill/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5" name="Gerade Verbindung mit Pfeil 14"/>
          <p:cNvCxnSpPr/>
          <p:nvPr/>
        </p:nvCxnSpPr>
        <p:spPr bwMode="auto">
          <a:xfrm>
            <a:off x="4860032" y="2132856"/>
            <a:ext cx="2160240" cy="0"/>
          </a:xfrm>
          <a:prstGeom prst="straightConnector1">
            <a:avLst/>
          </a:prstGeom>
          <a:noFill/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6" name="Gerade Verbindung mit Pfeil 15"/>
          <p:cNvCxnSpPr/>
          <p:nvPr/>
        </p:nvCxnSpPr>
        <p:spPr bwMode="auto">
          <a:xfrm>
            <a:off x="4860032" y="2492896"/>
            <a:ext cx="2160240" cy="0"/>
          </a:xfrm>
          <a:prstGeom prst="straightConnector1">
            <a:avLst/>
          </a:prstGeom>
          <a:noFill/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7" name="Gerade Verbindung mit Pfeil 16"/>
          <p:cNvCxnSpPr/>
          <p:nvPr/>
        </p:nvCxnSpPr>
        <p:spPr bwMode="auto">
          <a:xfrm>
            <a:off x="4860032" y="2708920"/>
            <a:ext cx="2160240" cy="0"/>
          </a:xfrm>
          <a:prstGeom prst="straightConnector1">
            <a:avLst/>
          </a:prstGeom>
          <a:noFill/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8" name="Gerade Verbindung mit Pfeil 17"/>
          <p:cNvCxnSpPr/>
          <p:nvPr/>
        </p:nvCxnSpPr>
        <p:spPr bwMode="auto">
          <a:xfrm>
            <a:off x="4860032" y="2924944"/>
            <a:ext cx="2160240" cy="0"/>
          </a:xfrm>
          <a:prstGeom prst="straightConnector1">
            <a:avLst/>
          </a:prstGeom>
          <a:noFill/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9" name="Gerade Verbindung mit Pfeil 18"/>
          <p:cNvCxnSpPr/>
          <p:nvPr/>
        </p:nvCxnSpPr>
        <p:spPr bwMode="auto">
          <a:xfrm>
            <a:off x="4860032" y="3284984"/>
            <a:ext cx="2160240" cy="0"/>
          </a:xfrm>
          <a:prstGeom prst="straightConnector1">
            <a:avLst/>
          </a:prstGeom>
          <a:noFill/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0" name="Gerade Verbindung mit Pfeil 19"/>
          <p:cNvCxnSpPr/>
          <p:nvPr/>
        </p:nvCxnSpPr>
        <p:spPr bwMode="auto">
          <a:xfrm>
            <a:off x="4860032" y="3501008"/>
            <a:ext cx="2160240" cy="0"/>
          </a:xfrm>
          <a:prstGeom prst="straightConnector1">
            <a:avLst/>
          </a:prstGeom>
          <a:noFill/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1070293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075240" cy="940966"/>
          </a:xfrm>
        </p:spPr>
        <p:txBody>
          <a:bodyPr>
            <a:normAutofit fontScale="90000"/>
          </a:bodyPr>
          <a:lstStyle/>
          <a:p>
            <a:r>
              <a:rPr lang="de-DE" sz="40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Witterungsverlauf Vegetation 2018</a:t>
            </a:r>
            <a:endParaRPr lang="de-DE" sz="4000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Inhaltsplatzhalter 2"/>
          <p:cNvSpPr>
            <a:spLocks noGrp="1"/>
          </p:cNvSpPr>
          <p:nvPr>
            <p:ph idx="1"/>
          </p:nvPr>
        </p:nvSpPr>
        <p:spPr>
          <a:xfrm>
            <a:off x="685141" y="1544501"/>
            <a:ext cx="7670232" cy="363187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de-DE" sz="20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Durchschnittlicher Niederschlag pro Monat in Hessen von September 2017 – September 2018</a:t>
            </a:r>
            <a:endParaRPr lang="de-DE" sz="2000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Diagramm 6"/>
          <p:cNvGraphicFramePr/>
          <p:nvPr>
            <p:extLst>
              <p:ext uri="{D42A27DB-BD31-4B8C-83A1-F6EECF244321}">
                <p14:modId xmlns:p14="http://schemas.microsoft.com/office/powerpoint/2010/main" val="1551328648"/>
              </p:ext>
            </p:extLst>
          </p:nvPr>
        </p:nvGraphicFramePr>
        <p:xfrm>
          <a:off x="611560" y="2299374"/>
          <a:ext cx="7701654" cy="37939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feld 7"/>
          <p:cNvSpPr txBox="1"/>
          <p:nvPr/>
        </p:nvSpPr>
        <p:spPr>
          <a:xfrm>
            <a:off x="6891113" y="1989420"/>
            <a:ext cx="77723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 smtClean="0"/>
              <a:t>Daten: DWD</a:t>
            </a:r>
            <a:endParaRPr lang="de-DE" sz="800" dirty="0"/>
          </a:p>
        </p:txBody>
      </p:sp>
      <p:sp>
        <p:nvSpPr>
          <p:cNvPr id="9" name="Textfeld 8"/>
          <p:cNvSpPr txBox="1"/>
          <p:nvPr/>
        </p:nvSpPr>
        <p:spPr>
          <a:xfrm>
            <a:off x="1403648" y="3542819"/>
            <a:ext cx="4320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 smtClean="0"/>
              <a:t>+8</a:t>
            </a:r>
            <a:endParaRPr lang="de-DE" sz="1000" dirty="0"/>
          </a:p>
        </p:txBody>
      </p:sp>
      <p:sp>
        <p:nvSpPr>
          <p:cNvPr id="10" name="Textfeld 9"/>
          <p:cNvSpPr txBox="1"/>
          <p:nvPr/>
        </p:nvSpPr>
        <p:spPr>
          <a:xfrm>
            <a:off x="1979712" y="3717032"/>
            <a:ext cx="4320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 smtClean="0"/>
              <a:t>-9</a:t>
            </a:r>
            <a:endParaRPr lang="de-DE" sz="1000" dirty="0"/>
          </a:p>
        </p:txBody>
      </p:sp>
      <p:sp>
        <p:nvSpPr>
          <p:cNvPr id="11" name="Textfeld 10"/>
          <p:cNvSpPr txBox="1"/>
          <p:nvPr/>
        </p:nvSpPr>
        <p:spPr>
          <a:xfrm>
            <a:off x="3059832" y="2636912"/>
            <a:ext cx="4320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 smtClean="0"/>
              <a:t>+23</a:t>
            </a:r>
            <a:endParaRPr lang="de-DE" sz="1000" dirty="0"/>
          </a:p>
        </p:txBody>
      </p:sp>
      <p:sp>
        <p:nvSpPr>
          <p:cNvPr id="12" name="Textfeld 11"/>
          <p:cNvSpPr txBox="1"/>
          <p:nvPr/>
        </p:nvSpPr>
        <p:spPr>
          <a:xfrm>
            <a:off x="3635896" y="2492896"/>
            <a:ext cx="4320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 smtClean="0"/>
              <a:t>+42</a:t>
            </a:r>
            <a:endParaRPr lang="de-DE" sz="1000" dirty="0"/>
          </a:p>
        </p:txBody>
      </p:sp>
      <p:sp>
        <p:nvSpPr>
          <p:cNvPr id="13" name="Textfeld 12"/>
          <p:cNvSpPr txBox="1"/>
          <p:nvPr/>
        </p:nvSpPr>
        <p:spPr>
          <a:xfrm>
            <a:off x="4139952" y="4077072"/>
            <a:ext cx="4320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 smtClean="0"/>
              <a:t>-27</a:t>
            </a:r>
            <a:endParaRPr lang="de-DE" sz="1000" dirty="0"/>
          </a:p>
        </p:txBody>
      </p:sp>
      <p:sp>
        <p:nvSpPr>
          <p:cNvPr id="14" name="Textfeld 13"/>
          <p:cNvSpPr txBox="1"/>
          <p:nvPr/>
        </p:nvSpPr>
        <p:spPr>
          <a:xfrm>
            <a:off x="4644008" y="3717032"/>
            <a:ext cx="4320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 smtClean="0"/>
              <a:t>+15</a:t>
            </a:r>
            <a:endParaRPr lang="de-DE" sz="1000" dirty="0"/>
          </a:p>
        </p:txBody>
      </p:sp>
      <p:sp>
        <p:nvSpPr>
          <p:cNvPr id="15" name="Textfeld 14"/>
          <p:cNvSpPr txBox="1"/>
          <p:nvPr/>
        </p:nvSpPr>
        <p:spPr>
          <a:xfrm>
            <a:off x="5148064" y="3861048"/>
            <a:ext cx="4320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 smtClean="0"/>
              <a:t>-13</a:t>
            </a:r>
            <a:endParaRPr lang="de-DE" sz="1000" dirty="0"/>
          </a:p>
        </p:txBody>
      </p:sp>
      <p:sp>
        <p:nvSpPr>
          <p:cNvPr id="16" name="Textfeld 15"/>
          <p:cNvSpPr txBox="1"/>
          <p:nvPr/>
        </p:nvSpPr>
        <p:spPr>
          <a:xfrm>
            <a:off x="5652120" y="3429000"/>
            <a:ext cx="4320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 smtClean="0"/>
              <a:t>-10</a:t>
            </a:r>
            <a:endParaRPr lang="de-DE" sz="1000" dirty="0"/>
          </a:p>
        </p:txBody>
      </p:sp>
      <p:sp>
        <p:nvSpPr>
          <p:cNvPr id="17" name="Textfeld 16"/>
          <p:cNvSpPr txBox="1"/>
          <p:nvPr/>
        </p:nvSpPr>
        <p:spPr>
          <a:xfrm>
            <a:off x="6156176" y="3212976"/>
            <a:ext cx="4320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 smtClean="0"/>
              <a:t>-45</a:t>
            </a:r>
            <a:endParaRPr lang="de-DE" sz="1000" dirty="0"/>
          </a:p>
        </p:txBody>
      </p:sp>
      <p:sp>
        <p:nvSpPr>
          <p:cNvPr id="18" name="Textfeld 17"/>
          <p:cNvSpPr txBox="1"/>
          <p:nvPr/>
        </p:nvSpPr>
        <p:spPr>
          <a:xfrm>
            <a:off x="6732240" y="3140968"/>
            <a:ext cx="4320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 smtClean="0"/>
              <a:t>-54</a:t>
            </a:r>
            <a:endParaRPr lang="de-DE" sz="1000" dirty="0"/>
          </a:p>
        </p:txBody>
      </p:sp>
      <p:sp>
        <p:nvSpPr>
          <p:cNvPr id="19" name="Textfeld 18"/>
          <p:cNvSpPr txBox="1"/>
          <p:nvPr/>
        </p:nvSpPr>
        <p:spPr>
          <a:xfrm>
            <a:off x="7236296" y="3429000"/>
            <a:ext cx="4320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 smtClean="0"/>
              <a:t>-44</a:t>
            </a:r>
            <a:endParaRPr lang="de-DE" sz="1000" dirty="0"/>
          </a:p>
        </p:txBody>
      </p:sp>
      <p:sp>
        <p:nvSpPr>
          <p:cNvPr id="20" name="Textfeld 19"/>
          <p:cNvSpPr txBox="1"/>
          <p:nvPr/>
        </p:nvSpPr>
        <p:spPr>
          <a:xfrm>
            <a:off x="7740352" y="3933056"/>
            <a:ext cx="4320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 smtClean="0"/>
              <a:t>-6</a:t>
            </a:r>
            <a:endParaRPr lang="de-DE" sz="1000" dirty="0"/>
          </a:p>
        </p:txBody>
      </p:sp>
      <p:cxnSp>
        <p:nvCxnSpPr>
          <p:cNvPr id="22" name="Gerader Verbinder 21"/>
          <p:cNvCxnSpPr/>
          <p:nvPr/>
        </p:nvCxnSpPr>
        <p:spPr bwMode="auto">
          <a:xfrm>
            <a:off x="5076056" y="2420888"/>
            <a:ext cx="0" cy="3024336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4" name="Textfeld 23"/>
          <p:cNvSpPr txBox="1"/>
          <p:nvPr/>
        </p:nvSpPr>
        <p:spPr>
          <a:xfrm>
            <a:off x="4572000" y="2564904"/>
            <a:ext cx="504056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dirty="0" smtClean="0"/>
              <a:t>+70</a:t>
            </a:r>
            <a:endParaRPr lang="de-DE" dirty="0"/>
          </a:p>
        </p:txBody>
      </p:sp>
      <p:cxnSp>
        <p:nvCxnSpPr>
          <p:cNvPr id="25" name="Gerader Verbinder 24"/>
          <p:cNvCxnSpPr/>
          <p:nvPr/>
        </p:nvCxnSpPr>
        <p:spPr bwMode="auto">
          <a:xfrm>
            <a:off x="8172400" y="2420888"/>
            <a:ext cx="0" cy="3024336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343514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Graphic spid="7" grpId="0">
        <p:bldAsOne/>
      </p:bldGraphic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4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Der Betriebsfragebogen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797" y="1110555"/>
            <a:ext cx="5422379" cy="4046637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5940152" y="1268760"/>
            <a:ext cx="3024336" cy="500136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b="1" dirty="0" smtClean="0"/>
              <a:t>Warum fragen wir das?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dirty="0" smtClean="0"/>
              <a:t>Die Richtlinie verlangt -unter bestimmten Voraussetzungen- den errechneten Schaden teilweise aus dem kurzfristig verfügbaren Privatvermögen zu decken.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dirty="0" smtClean="0"/>
              <a:t>Nur Vermögensbestandteile, die nicht in der Bilanz bereits erfasst sind.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dirty="0" smtClean="0"/>
              <a:t>Angaben sind zum Stichtag 30.06.2018 zu machen (Konto-, Depotauszüge beschaffen)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dirty="0" smtClean="0"/>
              <a:t>Bei Personengesellschaften ist diese Erklärung von jedem Gesellschafter separat auszufüllen.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b="1" dirty="0" smtClean="0"/>
              <a:t>Stellt eine eigene Erklärung dar und ist von beiden Ehepartnern zu unterschreiben!!!</a:t>
            </a:r>
            <a:endParaRPr lang="de-DE" b="1" dirty="0"/>
          </a:p>
        </p:txBody>
      </p:sp>
      <p:sp>
        <p:nvSpPr>
          <p:cNvPr id="4" name="Textfeld 3"/>
          <p:cNvSpPr txBox="1"/>
          <p:nvPr/>
        </p:nvSpPr>
        <p:spPr>
          <a:xfrm>
            <a:off x="2411760" y="1927865"/>
            <a:ext cx="7920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/>
              <a:t> </a:t>
            </a:r>
            <a:r>
              <a:rPr lang="de-DE" sz="1200" dirty="0" smtClean="0"/>
              <a:t>  500 €</a:t>
            </a:r>
            <a:endParaRPr lang="de-DE" sz="1200" dirty="0"/>
          </a:p>
        </p:txBody>
      </p:sp>
      <p:sp>
        <p:nvSpPr>
          <p:cNvPr id="7" name="Textfeld 6"/>
          <p:cNvSpPr txBox="1"/>
          <p:nvPr/>
        </p:nvSpPr>
        <p:spPr>
          <a:xfrm>
            <a:off x="2339752" y="2204864"/>
            <a:ext cx="7920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smtClean="0"/>
              <a:t>21.000 €</a:t>
            </a:r>
            <a:endParaRPr lang="de-DE" sz="1200" dirty="0"/>
          </a:p>
        </p:txBody>
      </p:sp>
      <p:sp>
        <p:nvSpPr>
          <p:cNvPr id="8" name="Textfeld 7"/>
          <p:cNvSpPr txBox="1"/>
          <p:nvPr/>
        </p:nvSpPr>
        <p:spPr>
          <a:xfrm>
            <a:off x="2339752" y="2492896"/>
            <a:ext cx="7920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smtClean="0"/>
              <a:t>40.000 €</a:t>
            </a:r>
            <a:endParaRPr lang="de-DE" sz="1200" dirty="0"/>
          </a:p>
        </p:txBody>
      </p:sp>
      <p:sp>
        <p:nvSpPr>
          <p:cNvPr id="9" name="Textfeld 8"/>
          <p:cNvSpPr txBox="1"/>
          <p:nvPr/>
        </p:nvSpPr>
        <p:spPr>
          <a:xfrm>
            <a:off x="2339752" y="2719953"/>
            <a:ext cx="7920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smtClean="0"/>
              <a:t>25.000 €</a:t>
            </a:r>
            <a:endParaRPr lang="de-DE" sz="1200" dirty="0"/>
          </a:p>
        </p:txBody>
      </p:sp>
      <p:sp>
        <p:nvSpPr>
          <p:cNvPr id="10" name="Textfeld 9"/>
          <p:cNvSpPr txBox="1"/>
          <p:nvPr/>
        </p:nvSpPr>
        <p:spPr>
          <a:xfrm>
            <a:off x="2339752" y="2996952"/>
            <a:ext cx="7920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smtClean="0"/>
              <a:t>60.000 €</a:t>
            </a:r>
            <a:endParaRPr lang="de-DE" sz="1200" dirty="0"/>
          </a:p>
        </p:txBody>
      </p:sp>
      <p:sp>
        <p:nvSpPr>
          <p:cNvPr id="11" name="Textfeld 10"/>
          <p:cNvSpPr txBox="1"/>
          <p:nvPr/>
        </p:nvSpPr>
        <p:spPr>
          <a:xfrm>
            <a:off x="2267744" y="3224009"/>
            <a:ext cx="8640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smtClean="0"/>
              <a:t>350.000 €</a:t>
            </a:r>
            <a:endParaRPr lang="de-DE" sz="1200" dirty="0"/>
          </a:p>
        </p:txBody>
      </p:sp>
      <p:sp>
        <p:nvSpPr>
          <p:cNvPr id="12" name="Textfeld 11"/>
          <p:cNvSpPr txBox="1"/>
          <p:nvPr/>
        </p:nvSpPr>
        <p:spPr>
          <a:xfrm>
            <a:off x="2339752" y="3501008"/>
            <a:ext cx="7920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smtClean="0"/>
              <a:t>50.000 €</a:t>
            </a:r>
            <a:endParaRPr lang="de-DE" sz="1200" dirty="0"/>
          </a:p>
        </p:txBody>
      </p:sp>
      <p:sp>
        <p:nvSpPr>
          <p:cNvPr id="13" name="Textfeld 12"/>
          <p:cNvSpPr txBox="1"/>
          <p:nvPr/>
        </p:nvSpPr>
        <p:spPr>
          <a:xfrm>
            <a:off x="2339752" y="3789040"/>
            <a:ext cx="7920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smtClean="0"/>
              <a:t>     500 €</a:t>
            </a:r>
            <a:endParaRPr lang="de-DE" sz="1200" dirty="0"/>
          </a:p>
        </p:txBody>
      </p:sp>
      <p:sp>
        <p:nvSpPr>
          <p:cNvPr id="14" name="Textfeld 13"/>
          <p:cNvSpPr txBox="1"/>
          <p:nvPr/>
        </p:nvSpPr>
        <p:spPr>
          <a:xfrm>
            <a:off x="2411760" y="4016097"/>
            <a:ext cx="7920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/>
              <a:t> </a:t>
            </a:r>
            <a:r>
              <a:rPr lang="de-DE" sz="1200" dirty="0" smtClean="0"/>
              <a:t>      0 €</a:t>
            </a:r>
            <a:endParaRPr lang="de-DE" sz="1200" dirty="0"/>
          </a:p>
        </p:txBody>
      </p:sp>
      <p:sp>
        <p:nvSpPr>
          <p:cNvPr id="15" name="Textfeld 14"/>
          <p:cNvSpPr txBox="1"/>
          <p:nvPr/>
        </p:nvSpPr>
        <p:spPr>
          <a:xfrm>
            <a:off x="4211960" y="2492896"/>
            <a:ext cx="172819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dirty="0" smtClean="0"/>
              <a:t>2. Mähdrescherrate Dez 2018</a:t>
            </a:r>
            <a:endParaRPr lang="de-DE" sz="900" dirty="0"/>
          </a:p>
        </p:txBody>
      </p:sp>
      <p:sp>
        <p:nvSpPr>
          <p:cNvPr id="16" name="Textfeld 15"/>
          <p:cNvSpPr txBox="1"/>
          <p:nvPr/>
        </p:nvSpPr>
        <p:spPr>
          <a:xfrm>
            <a:off x="4211960" y="2766120"/>
            <a:ext cx="172819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dirty="0" smtClean="0"/>
              <a:t>Umbau </a:t>
            </a:r>
            <a:r>
              <a:rPr lang="de-DE" sz="900" dirty="0" err="1" smtClean="0"/>
              <a:t>Altenteilerwohnung</a:t>
            </a:r>
            <a:endParaRPr lang="de-DE" sz="900" dirty="0"/>
          </a:p>
        </p:txBody>
      </p:sp>
      <p:sp>
        <p:nvSpPr>
          <p:cNvPr id="17" name="Textfeld 16"/>
          <p:cNvSpPr txBox="1"/>
          <p:nvPr/>
        </p:nvSpPr>
        <p:spPr>
          <a:xfrm>
            <a:off x="4211960" y="2982144"/>
            <a:ext cx="172819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dirty="0" smtClean="0"/>
              <a:t>Eigene Altersversorgung</a:t>
            </a:r>
            <a:endParaRPr lang="de-DE" sz="900" dirty="0"/>
          </a:p>
        </p:txBody>
      </p:sp>
      <p:sp>
        <p:nvSpPr>
          <p:cNvPr id="22" name="Textfeld 21"/>
          <p:cNvSpPr txBox="1"/>
          <p:nvPr/>
        </p:nvSpPr>
        <p:spPr>
          <a:xfrm>
            <a:off x="2267744" y="4797152"/>
            <a:ext cx="9361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smtClean="0"/>
              <a:t>547.000 €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720310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2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Der Betriebsfragebogen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50802" y="2492896"/>
            <a:ext cx="7861498" cy="1544191"/>
          </a:xfrm>
        </p:spPr>
        <p:txBody>
          <a:bodyPr/>
          <a:lstStyle/>
          <a:p>
            <a:pPr>
              <a:lnSpc>
                <a:spcPct val="200000"/>
              </a:lnSpc>
            </a:pPr>
            <a:r>
              <a:rPr lang="de-DE" dirty="0" smtClean="0"/>
              <a:t>Bei Fragen und Problemen bei der Erstellung der Antragsunterlagen können Sie sich an ihren regional zuständigen betriebswirtschaftlichen LLH-Berater wenden.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98075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Prüfkriterien -</a:t>
            </a:r>
            <a:br>
              <a:rPr lang="de-DE" dirty="0" smtClean="0"/>
            </a:br>
            <a:r>
              <a:rPr lang="de-DE" dirty="0" smtClean="0"/>
              <a:t>Welche Kriterien muss ich erfüllen?</a:t>
            </a:r>
            <a:r>
              <a:rPr lang="de-DE" dirty="0"/>
              <a:t/>
            </a:r>
            <a:br>
              <a:rPr lang="de-DE" dirty="0"/>
            </a:b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83568" y="1988840"/>
            <a:ext cx="8149530" cy="2736304"/>
          </a:xfrm>
        </p:spPr>
        <p:txBody>
          <a:bodyPr/>
          <a:lstStyle/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de-DE" sz="2000" dirty="0"/>
              <a:t>Naturalertragsrückgang &gt; </a:t>
            </a:r>
            <a:r>
              <a:rPr lang="de-DE" sz="2000" dirty="0" smtClean="0"/>
              <a:t>30%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de-DE" sz="2000" dirty="0" smtClean="0"/>
              <a:t>Prosperitätsgrenze </a:t>
            </a:r>
            <a:r>
              <a:rPr lang="de-DE" sz="2000" dirty="0"/>
              <a:t>(90.000/ 120.000 pos. Einkünfte</a:t>
            </a:r>
            <a:r>
              <a:rPr lang="de-DE" sz="2000" dirty="0" smtClean="0"/>
              <a:t>)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de-DE" sz="2000" dirty="0" smtClean="0"/>
              <a:t>Gewerbliches </a:t>
            </a:r>
            <a:r>
              <a:rPr lang="de-DE" sz="2000" dirty="0"/>
              <a:t>nichtlandwirtschaftliches Einkommen &lt; </a:t>
            </a:r>
            <a:r>
              <a:rPr lang="de-DE" sz="2000" dirty="0" smtClean="0"/>
              <a:t>35%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de-DE" sz="2000" dirty="0" smtClean="0"/>
              <a:t>Kurzfristig </a:t>
            </a:r>
            <a:r>
              <a:rPr lang="de-DE" sz="2000" dirty="0"/>
              <a:t>verwertbares </a:t>
            </a:r>
            <a:r>
              <a:rPr lang="de-DE" sz="2000" dirty="0" smtClean="0"/>
              <a:t>Privatvermögen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de-DE" sz="2000" dirty="0" smtClean="0"/>
              <a:t>Berechnung </a:t>
            </a:r>
            <a:r>
              <a:rPr lang="de-DE" sz="2000" dirty="0"/>
              <a:t>Cash Flow </a:t>
            </a:r>
            <a:r>
              <a:rPr lang="de-DE" sz="2000" dirty="0" smtClean="0"/>
              <a:t>III – Existenzgefährdung durch Dürre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de-DE" sz="2000" dirty="0"/>
              <a:t>K</a:t>
            </a:r>
            <a:r>
              <a:rPr lang="de-DE" sz="2000" dirty="0" smtClean="0"/>
              <a:t>ein </a:t>
            </a:r>
            <a:r>
              <a:rPr lang="de-DE" sz="2000" dirty="0"/>
              <a:t>auch ohne Dürre existenzgefährdeter </a:t>
            </a:r>
            <a:r>
              <a:rPr lang="de-DE" sz="2000" dirty="0" smtClean="0"/>
              <a:t>Betrieb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de-DE" sz="2000" dirty="0" smtClean="0"/>
              <a:t>Beteiligung </a:t>
            </a:r>
            <a:r>
              <a:rPr lang="de-DE" sz="2000" dirty="0"/>
              <a:t>öffentliche Hand &lt; 25%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endParaRPr lang="de-DE" sz="2000" dirty="0"/>
          </a:p>
          <a:p>
            <a:pPr>
              <a:lnSpc>
                <a:spcPct val="150000"/>
              </a:lnSpc>
            </a:pPr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val="1878275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Prüfkriterium Naturalertragsrückgang &gt; 30%</a:t>
            </a:r>
            <a:br>
              <a:rPr lang="de-DE" dirty="0" smtClean="0"/>
            </a:br>
            <a:endParaRPr lang="de-DE" dirty="0"/>
          </a:p>
        </p:txBody>
      </p:sp>
      <p:sp>
        <p:nvSpPr>
          <p:cNvPr id="4" name="Inhaltsplatzhalter 2"/>
          <p:cNvSpPr txBox="1">
            <a:spLocks/>
          </p:cNvSpPr>
          <p:nvPr/>
        </p:nvSpPr>
        <p:spPr bwMode="auto">
          <a:xfrm>
            <a:off x="539552" y="1916832"/>
            <a:ext cx="6014080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0038F0"/>
                </a:solidFill>
                <a:latin typeface="+mn-lt"/>
                <a:ea typeface="+mn-ea"/>
                <a:cs typeface="+mn-cs"/>
              </a:defRPr>
            </a:lvl1pPr>
            <a:lvl2pPr marL="358775" indent="-357188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D3242E"/>
              </a:buClr>
              <a:buFont typeface="Wingdings" pitchFamily="2" charset="2"/>
              <a:buChar char="§"/>
              <a:defRPr sz="2000">
                <a:solidFill>
                  <a:srgbClr val="0038F0"/>
                </a:solidFill>
                <a:latin typeface="+mn-lt"/>
              </a:defRPr>
            </a:lvl2pPr>
            <a:lvl3pPr marL="719138" indent="-358775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>
                <a:solidFill>
                  <a:srgbClr val="0038F0"/>
                </a:solidFill>
                <a:latin typeface="+mn-lt"/>
              </a:defRPr>
            </a:lvl3pPr>
            <a:lvl4pPr marL="1160463" indent="-439738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600">
                <a:solidFill>
                  <a:srgbClr val="0038F0"/>
                </a:solidFill>
                <a:latin typeface="+mn-lt"/>
              </a:defRPr>
            </a:lvl4pPr>
            <a:lvl5pPr marL="1520825" indent="-358775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rgbClr val="0038F0"/>
                </a:solidFill>
                <a:latin typeface="+mn-lt"/>
              </a:defRPr>
            </a:lvl5pPr>
            <a:lvl6pPr marL="1978025" indent="-358775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rgbClr val="0038F0"/>
                </a:solidFill>
                <a:latin typeface="+mn-lt"/>
              </a:defRPr>
            </a:lvl6pPr>
            <a:lvl7pPr marL="2435225" indent="-358775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rgbClr val="0038F0"/>
                </a:solidFill>
                <a:latin typeface="+mn-lt"/>
              </a:defRPr>
            </a:lvl7pPr>
            <a:lvl8pPr marL="2892425" indent="-358775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rgbClr val="0038F0"/>
                </a:solidFill>
                <a:latin typeface="+mn-lt"/>
              </a:defRPr>
            </a:lvl8pPr>
            <a:lvl9pPr marL="3349625" indent="-358775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rgbClr val="0038F0"/>
                </a:solidFill>
                <a:latin typeface="+mn-lt"/>
              </a:defRPr>
            </a:lvl9pPr>
          </a:lstStyle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2000" kern="0" dirty="0" smtClean="0"/>
              <a:t>Vergleich der Naturalerträge in der Bodenproduktion im Dürrejahr 2018 mit den Naturerträgen im dreijährigen Referenzzeitraum (WJ 2015/16 bis WJ 2017/18)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2000" kern="0" dirty="0" smtClean="0"/>
              <a:t>Berechnung des durchschnittlichen Ertragsrückganges für den Gesamtbetrieb durch Gewichtung mit den Anbauflächen zur Ernte 2018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2000" kern="0" dirty="0" smtClean="0"/>
              <a:t>Datengrundlage: Prioritär betriebsindividuelle Werte, ersatzweise regionale Referenzwerte</a:t>
            </a:r>
            <a:endParaRPr lang="de-DE" sz="2000" kern="0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1584176"/>
            <a:ext cx="2414867" cy="4293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279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42951" y="687388"/>
            <a:ext cx="7429449" cy="869404"/>
          </a:xfrm>
        </p:spPr>
        <p:txBody>
          <a:bodyPr/>
          <a:lstStyle/>
          <a:p>
            <a:r>
              <a:rPr lang="de-DE" dirty="0" smtClean="0"/>
              <a:t>Berechnungsblatt Prüfkriterium Naturalertrags-</a:t>
            </a:r>
            <a:br>
              <a:rPr lang="de-DE" dirty="0" smtClean="0"/>
            </a:br>
            <a:r>
              <a:rPr lang="de-DE" dirty="0" err="1" smtClean="0"/>
              <a:t>rückgang</a:t>
            </a:r>
            <a:r>
              <a:rPr lang="de-DE" dirty="0" smtClean="0"/>
              <a:t> &gt; 30%</a:t>
            </a:r>
            <a:br>
              <a:rPr lang="de-DE" dirty="0" smtClean="0"/>
            </a:br>
            <a:endParaRPr lang="de-DE" dirty="0"/>
          </a:p>
        </p:txBody>
      </p:sp>
      <p:graphicFrame>
        <p:nvGraphicFramePr>
          <p:cNvPr id="5" name="Inhaltsplatzhalter 4"/>
          <p:cNvGraphicFramePr>
            <a:graphicFrameLocks noGrp="1"/>
          </p:cNvGraphicFramePr>
          <p:nvPr>
            <p:ph idx="1"/>
            <p:extLst/>
          </p:nvPr>
        </p:nvGraphicFramePr>
        <p:xfrm>
          <a:off x="1979712" y="1268760"/>
          <a:ext cx="6727683" cy="4248752"/>
        </p:xfrm>
        <a:graphic>
          <a:graphicData uri="http://schemas.openxmlformats.org/drawingml/2006/table">
            <a:tbl>
              <a:tblPr/>
              <a:tblGrid>
                <a:gridCol w="180207">
                  <a:extLst>
                    <a:ext uri="{9D8B030D-6E8A-4147-A177-3AD203B41FA5}">
                      <a16:colId xmlns:a16="http://schemas.microsoft.com/office/drawing/2014/main" xmlns="" val="2410704623"/>
                    </a:ext>
                  </a:extLst>
                </a:gridCol>
                <a:gridCol w="1327832">
                  <a:extLst>
                    <a:ext uri="{9D8B030D-6E8A-4147-A177-3AD203B41FA5}">
                      <a16:colId xmlns:a16="http://schemas.microsoft.com/office/drawing/2014/main" xmlns="" val="2380632869"/>
                    </a:ext>
                  </a:extLst>
                </a:gridCol>
                <a:gridCol w="518487">
                  <a:extLst>
                    <a:ext uri="{9D8B030D-6E8A-4147-A177-3AD203B41FA5}">
                      <a16:colId xmlns:a16="http://schemas.microsoft.com/office/drawing/2014/main" xmlns="" val="196865246"/>
                    </a:ext>
                  </a:extLst>
                </a:gridCol>
                <a:gridCol w="518487">
                  <a:extLst>
                    <a:ext uri="{9D8B030D-6E8A-4147-A177-3AD203B41FA5}">
                      <a16:colId xmlns:a16="http://schemas.microsoft.com/office/drawing/2014/main" xmlns="" val="2436910307"/>
                    </a:ext>
                  </a:extLst>
                </a:gridCol>
                <a:gridCol w="518487">
                  <a:extLst>
                    <a:ext uri="{9D8B030D-6E8A-4147-A177-3AD203B41FA5}">
                      <a16:colId xmlns:a16="http://schemas.microsoft.com/office/drawing/2014/main" xmlns="" val="2656886312"/>
                    </a:ext>
                  </a:extLst>
                </a:gridCol>
                <a:gridCol w="518487">
                  <a:extLst>
                    <a:ext uri="{9D8B030D-6E8A-4147-A177-3AD203B41FA5}">
                      <a16:colId xmlns:a16="http://schemas.microsoft.com/office/drawing/2014/main" xmlns="" val="3354387407"/>
                    </a:ext>
                  </a:extLst>
                </a:gridCol>
                <a:gridCol w="518487">
                  <a:extLst>
                    <a:ext uri="{9D8B030D-6E8A-4147-A177-3AD203B41FA5}">
                      <a16:colId xmlns:a16="http://schemas.microsoft.com/office/drawing/2014/main" xmlns="" val="1270338200"/>
                    </a:ext>
                  </a:extLst>
                </a:gridCol>
                <a:gridCol w="711338">
                  <a:extLst>
                    <a:ext uri="{9D8B030D-6E8A-4147-A177-3AD203B41FA5}">
                      <a16:colId xmlns:a16="http://schemas.microsoft.com/office/drawing/2014/main" xmlns="" val="688150135"/>
                    </a:ext>
                  </a:extLst>
                </a:gridCol>
                <a:gridCol w="711338">
                  <a:extLst>
                    <a:ext uri="{9D8B030D-6E8A-4147-A177-3AD203B41FA5}">
                      <a16:colId xmlns:a16="http://schemas.microsoft.com/office/drawing/2014/main" xmlns="" val="1133053020"/>
                    </a:ext>
                  </a:extLst>
                </a:gridCol>
                <a:gridCol w="597524">
                  <a:extLst>
                    <a:ext uri="{9D8B030D-6E8A-4147-A177-3AD203B41FA5}">
                      <a16:colId xmlns:a16="http://schemas.microsoft.com/office/drawing/2014/main" xmlns="" val="3663017400"/>
                    </a:ext>
                  </a:extLst>
                </a:gridCol>
                <a:gridCol w="607009">
                  <a:extLst>
                    <a:ext uri="{9D8B030D-6E8A-4147-A177-3AD203B41FA5}">
                      <a16:colId xmlns:a16="http://schemas.microsoft.com/office/drawing/2014/main" xmlns="" val="3031219413"/>
                    </a:ext>
                  </a:extLst>
                </a:gridCol>
              </a:tblGrid>
              <a:tr h="149005">
                <a:tc>
                  <a:txBody>
                    <a:bodyPr/>
                    <a:lstStyle/>
                    <a:p>
                      <a:pPr algn="l" fontAlgn="b"/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844002124"/>
                  </a:ext>
                </a:extLst>
              </a:tr>
              <a:tr h="383153">
                <a:tc>
                  <a:txBody>
                    <a:bodyPr/>
                    <a:lstStyle/>
                    <a:p>
                      <a:pPr algn="l" fontAlgn="b"/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de-DE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Blatt 2: Feststellung des dürrebedingten Rückgangs der Jahreserzeugung    </a:t>
                      </a:r>
                      <a:br>
                        <a:rPr lang="de-DE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de-DE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in der Bodenproduktion (Zuwendungsvoraussetzung gemäß Zf. 3.1 der Richtlinie)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654065511"/>
                  </a:ext>
                </a:extLst>
              </a:tr>
              <a:tr h="141909">
                <a:tc>
                  <a:txBody>
                    <a:bodyPr/>
                    <a:lstStyle/>
                    <a:p>
                      <a:pPr algn="l" fontAlgn="b"/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de-DE" sz="7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Ernte im Wirtschaftsjahr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de-DE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2013/14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de-DE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2014/15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de-DE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2015/16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de-DE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2016/17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de-DE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2017/18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de-DE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Ø der WJ ……..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de-DE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2018/19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de-DE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Ertrags-</a:t>
                      </a:r>
                      <a:br>
                        <a:rPr lang="de-DE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de-DE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rückgang</a:t>
                      </a:r>
                      <a:br>
                        <a:rPr lang="de-DE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de-DE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bei Kultur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de-DE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Anteil Ertrags-rückgang im Gesamt-betrieb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220065132"/>
                  </a:ext>
                </a:extLst>
              </a:tr>
              <a:tr h="560539">
                <a:tc>
                  <a:txBody>
                    <a:bodyPr/>
                    <a:lstStyle/>
                    <a:p>
                      <a:pPr algn="l" fontAlgn="b"/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677003517"/>
                  </a:ext>
                </a:extLst>
              </a:tr>
              <a:tr h="175966">
                <a:tc>
                  <a:txBody>
                    <a:bodyPr/>
                    <a:lstStyle/>
                    <a:p>
                      <a:pPr algn="l" fontAlgn="b"/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7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ausgewählt  (3 max.)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x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x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x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885840784"/>
                  </a:ext>
                </a:extLst>
              </a:tr>
              <a:tr h="141909">
                <a:tc>
                  <a:txBody>
                    <a:bodyPr/>
                    <a:lstStyle/>
                    <a:p>
                      <a:pPr algn="l" fontAlgn="b"/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7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Spalte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165593327"/>
                  </a:ext>
                </a:extLst>
              </a:tr>
              <a:tr h="141909">
                <a:tc>
                  <a:txBody>
                    <a:bodyPr/>
                    <a:lstStyle/>
                    <a:p>
                      <a:pPr algn="l" fontAlgn="b"/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7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Kultur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gridSpan="9">
                  <a:txBody>
                    <a:bodyPr/>
                    <a:lstStyle/>
                    <a:p>
                      <a:pPr algn="ctr" fontAlgn="ctr"/>
                      <a:r>
                        <a:rPr lang="de-DE" sz="7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Fläche und Ertrag je Kultur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997593414"/>
                  </a:ext>
                </a:extLst>
              </a:tr>
              <a:tr h="141909">
                <a:tc>
                  <a:txBody>
                    <a:bodyPr/>
                    <a:lstStyle/>
                    <a:p>
                      <a:pPr algn="l" fontAlgn="b"/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Weizen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80069960"/>
                  </a:ext>
                </a:extLst>
              </a:tr>
              <a:tr h="141909">
                <a:tc>
                  <a:txBody>
                    <a:bodyPr/>
                    <a:lstStyle/>
                    <a:p>
                      <a:pPr algn="l" fontAlgn="b"/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Erntefläche (ha)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5,0 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8,8 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6,8 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6,9 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11,8 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792825496"/>
                  </a:ext>
                </a:extLst>
              </a:tr>
              <a:tr h="141909">
                <a:tc>
                  <a:txBody>
                    <a:bodyPr/>
                    <a:lstStyle/>
                    <a:p>
                      <a:pPr algn="l" fontAlgn="b"/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Ertrag (dt/ha)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92,3 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82,0 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91,6 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88,6 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82,0 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-7,5%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-1,4%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51372262"/>
                  </a:ext>
                </a:extLst>
              </a:tr>
              <a:tr h="141909">
                <a:tc>
                  <a:txBody>
                    <a:bodyPr/>
                    <a:lstStyle/>
                    <a:p>
                      <a:pPr algn="l" fontAlgn="b"/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Gerste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64589501"/>
                  </a:ext>
                </a:extLst>
              </a:tr>
              <a:tr h="141909">
                <a:tc>
                  <a:txBody>
                    <a:bodyPr/>
                    <a:lstStyle/>
                    <a:p>
                      <a:pPr algn="l" fontAlgn="b"/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Fläche (ha)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2,5 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5,5 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9,7 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5,9 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5,6 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21806059"/>
                  </a:ext>
                </a:extLst>
              </a:tr>
              <a:tr h="141909">
                <a:tc>
                  <a:txBody>
                    <a:bodyPr/>
                    <a:lstStyle/>
                    <a:p>
                      <a:pPr algn="l" fontAlgn="b"/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Ertrag (dt/ha)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71,0 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68,1 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65,0 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68,0 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65,0 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-4,4%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-0,4%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81326438"/>
                  </a:ext>
                </a:extLst>
              </a:tr>
              <a:tr h="141909">
                <a:tc>
                  <a:txBody>
                    <a:bodyPr/>
                    <a:lstStyle/>
                    <a:p>
                      <a:pPr algn="l" fontAlgn="b"/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Triticale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12093773"/>
                  </a:ext>
                </a:extLst>
              </a:tr>
              <a:tr h="141909">
                <a:tc>
                  <a:txBody>
                    <a:bodyPr/>
                    <a:lstStyle/>
                    <a:p>
                      <a:pPr algn="l" fontAlgn="b"/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Erntefläche (ha)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4,0 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2,9 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2,2 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3,0 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2,1 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01000618"/>
                  </a:ext>
                </a:extLst>
              </a:tr>
              <a:tr h="141909">
                <a:tc>
                  <a:txBody>
                    <a:bodyPr/>
                    <a:lstStyle/>
                    <a:p>
                      <a:pPr algn="l" fontAlgn="b"/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Ertrag (dt/ha)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74,0 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76,8 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68,0 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72,9 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63,0 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-13,6%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-0,4%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65583309"/>
                  </a:ext>
                </a:extLst>
              </a:tr>
              <a:tr h="141909">
                <a:tc>
                  <a:txBody>
                    <a:bodyPr/>
                    <a:lstStyle/>
                    <a:p>
                      <a:pPr algn="l" fontAlgn="b"/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Winterraps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80009676"/>
                  </a:ext>
                </a:extLst>
              </a:tr>
              <a:tr h="141909">
                <a:tc>
                  <a:txBody>
                    <a:bodyPr/>
                    <a:lstStyle/>
                    <a:p>
                      <a:pPr algn="l" fontAlgn="b"/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Erntefläche (ha)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2,9 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4,5 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4,2 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3,9 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4,9 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27900113"/>
                  </a:ext>
                </a:extLst>
              </a:tr>
              <a:tr h="141909">
                <a:tc>
                  <a:txBody>
                    <a:bodyPr/>
                    <a:lstStyle/>
                    <a:p>
                      <a:pPr algn="l" fontAlgn="b"/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Ertrag (dt/ha)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46,0 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38,7 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26,6 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37,1 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22,0 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-40,7%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-3,1%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88214838"/>
                  </a:ext>
                </a:extLst>
              </a:tr>
              <a:tr h="141909">
                <a:tc>
                  <a:txBody>
                    <a:bodyPr/>
                    <a:lstStyle/>
                    <a:p>
                      <a:pPr algn="l" fontAlgn="b"/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Silomais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05837037"/>
                  </a:ext>
                </a:extLst>
              </a:tr>
              <a:tr h="141909">
                <a:tc>
                  <a:txBody>
                    <a:bodyPr/>
                    <a:lstStyle/>
                    <a:p>
                      <a:pPr algn="l" fontAlgn="b"/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Erntefläche (ha)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8,7 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5,3 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10,2 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8,1 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9,8 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7907285"/>
                  </a:ext>
                </a:extLst>
              </a:tr>
              <a:tr h="141909">
                <a:tc>
                  <a:txBody>
                    <a:bodyPr/>
                    <a:lstStyle/>
                    <a:p>
                      <a:pPr algn="l" fontAlgn="b"/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Ertrag (dt/ha)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480,0 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462,0 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520,0 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487,3 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320,0 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-34,3%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-5,2%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900937138"/>
                  </a:ext>
                </a:extLst>
              </a:tr>
              <a:tr h="141909">
                <a:tc>
                  <a:txBody>
                    <a:bodyPr/>
                    <a:lstStyle/>
                    <a:p>
                      <a:pPr algn="l" fontAlgn="b"/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Grünland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96027294"/>
                  </a:ext>
                </a:extLst>
              </a:tr>
              <a:tr h="141909">
                <a:tc>
                  <a:txBody>
                    <a:bodyPr/>
                    <a:lstStyle/>
                    <a:p>
                      <a:pPr algn="l" fontAlgn="b"/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Erntefläche (ha)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29,8 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29,8 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30,2 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29,9 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30,2 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252400563"/>
                  </a:ext>
                </a:extLst>
              </a:tr>
              <a:tr h="141909">
                <a:tc>
                  <a:txBody>
                    <a:bodyPr/>
                    <a:lstStyle/>
                    <a:p>
                      <a:pPr algn="l" fontAlgn="b"/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Ertrag (dt/ha)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250,0 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240,0 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256,0 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248,7 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130,0 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-47,7%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-22,4%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21516974"/>
                  </a:ext>
                </a:extLst>
              </a:tr>
            </a:tbl>
          </a:graphicData>
        </a:graphic>
      </p:graphicFrame>
      <p:graphicFrame>
        <p:nvGraphicFramePr>
          <p:cNvPr id="6" name="Tabelle 5"/>
          <p:cNvGraphicFramePr>
            <a:graphicFrameLocks noGrp="1"/>
          </p:cNvGraphicFramePr>
          <p:nvPr>
            <p:extLst/>
          </p:nvPr>
        </p:nvGraphicFramePr>
        <p:xfrm>
          <a:off x="2141794" y="5733256"/>
          <a:ext cx="6565901" cy="400050"/>
        </p:xfrm>
        <a:graphic>
          <a:graphicData uri="http://schemas.openxmlformats.org/drawingml/2006/table">
            <a:tbl>
              <a:tblPr/>
              <a:tblGrid>
                <a:gridCol w="1331568">
                  <a:extLst>
                    <a:ext uri="{9D8B030D-6E8A-4147-A177-3AD203B41FA5}">
                      <a16:colId xmlns:a16="http://schemas.microsoft.com/office/drawing/2014/main" xmlns="" val="477413806"/>
                    </a:ext>
                  </a:extLst>
                </a:gridCol>
                <a:gridCol w="519946">
                  <a:extLst>
                    <a:ext uri="{9D8B030D-6E8A-4147-A177-3AD203B41FA5}">
                      <a16:colId xmlns:a16="http://schemas.microsoft.com/office/drawing/2014/main" xmlns="" val="1819275140"/>
                    </a:ext>
                  </a:extLst>
                </a:gridCol>
                <a:gridCol w="519946">
                  <a:extLst>
                    <a:ext uri="{9D8B030D-6E8A-4147-A177-3AD203B41FA5}">
                      <a16:colId xmlns:a16="http://schemas.microsoft.com/office/drawing/2014/main" xmlns="" val="1530097901"/>
                    </a:ext>
                  </a:extLst>
                </a:gridCol>
                <a:gridCol w="519946">
                  <a:extLst>
                    <a:ext uri="{9D8B030D-6E8A-4147-A177-3AD203B41FA5}">
                      <a16:colId xmlns:a16="http://schemas.microsoft.com/office/drawing/2014/main" xmlns="" val="1126508257"/>
                    </a:ext>
                  </a:extLst>
                </a:gridCol>
                <a:gridCol w="519946">
                  <a:extLst>
                    <a:ext uri="{9D8B030D-6E8A-4147-A177-3AD203B41FA5}">
                      <a16:colId xmlns:a16="http://schemas.microsoft.com/office/drawing/2014/main" xmlns="" val="2422034232"/>
                    </a:ext>
                  </a:extLst>
                </a:gridCol>
                <a:gridCol w="519946">
                  <a:extLst>
                    <a:ext uri="{9D8B030D-6E8A-4147-A177-3AD203B41FA5}">
                      <a16:colId xmlns:a16="http://schemas.microsoft.com/office/drawing/2014/main" xmlns="" val="2052928471"/>
                    </a:ext>
                  </a:extLst>
                </a:gridCol>
                <a:gridCol w="713340">
                  <a:extLst>
                    <a:ext uri="{9D8B030D-6E8A-4147-A177-3AD203B41FA5}">
                      <a16:colId xmlns:a16="http://schemas.microsoft.com/office/drawing/2014/main" xmlns="" val="252613241"/>
                    </a:ext>
                  </a:extLst>
                </a:gridCol>
                <a:gridCol w="713340">
                  <a:extLst>
                    <a:ext uri="{9D8B030D-6E8A-4147-A177-3AD203B41FA5}">
                      <a16:colId xmlns:a16="http://schemas.microsoft.com/office/drawing/2014/main" xmlns="" val="351432797"/>
                    </a:ext>
                  </a:extLst>
                </a:gridCol>
                <a:gridCol w="599206">
                  <a:extLst>
                    <a:ext uri="{9D8B030D-6E8A-4147-A177-3AD203B41FA5}">
                      <a16:colId xmlns:a16="http://schemas.microsoft.com/office/drawing/2014/main" xmlns="" val="3216630614"/>
                    </a:ext>
                  </a:extLst>
                </a:gridCol>
                <a:gridCol w="608717">
                  <a:extLst>
                    <a:ext uri="{9D8B030D-6E8A-4147-A177-3AD203B41FA5}">
                      <a16:colId xmlns:a16="http://schemas.microsoft.com/office/drawing/2014/main" xmlns="" val="948842285"/>
                    </a:ext>
                  </a:extLst>
                </a:gridCol>
              </a:tblGrid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de-DE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Gesamtfläche (ha)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52,9 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56,9 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63,4 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57,7 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64,3 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73718296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de-DE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Durchschn. Ertrag (dt/ha)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240,0 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195,2 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229,9 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-32,9%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94629493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62722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Prüfkriterium Prosperitätsgrenze</a:t>
            </a:r>
            <a:br>
              <a:rPr lang="de-DE" dirty="0" smtClean="0"/>
            </a:br>
            <a:r>
              <a:rPr lang="de-DE" dirty="0" smtClean="0"/>
              <a:t/>
            </a:r>
            <a:br>
              <a:rPr lang="de-DE" dirty="0" smtClean="0"/>
            </a:br>
            <a:endParaRPr lang="de-DE" dirty="0"/>
          </a:p>
        </p:txBody>
      </p:sp>
      <p:sp>
        <p:nvSpPr>
          <p:cNvPr id="4" name="Inhaltsplatzhalter 2"/>
          <p:cNvSpPr txBox="1">
            <a:spLocks/>
          </p:cNvSpPr>
          <p:nvPr/>
        </p:nvSpPr>
        <p:spPr bwMode="auto">
          <a:xfrm>
            <a:off x="539552" y="2564904"/>
            <a:ext cx="7814280" cy="367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0038F0"/>
                </a:solidFill>
                <a:latin typeface="+mn-lt"/>
                <a:ea typeface="+mn-ea"/>
                <a:cs typeface="+mn-cs"/>
              </a:defRPr>
            </a:lvl1pPr>
            <a:lvl2pPr marL="358775" indent="-357188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D3242E"/>
              </a:buClr>
              <a:buFont typeface="Wingdings" pitchFamily="2" charset="2"/>
              <a:buChar char="§"/>
              <a:defRPr sz="2000">
                <a:solidFill>
                  <a:srgbClr val="0038F0"/>
                </a:solidFill>
                <a:latin typeface="+mn-lt"/>
              </a:defRPr>
            </a:lvl2pPr>
            <a:lvl3pPr marL="719138" indent="-358775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>
                <a:solidFill>
                  <a:srgbClr val="0038F0"/>
                </a:solidFill>
                <a:latin typeface="+mn-lt"/>
              </a:defRPr>
            </a:lvl3pPr>
            <a:lvl4pPr marL="1160463" indent="-439738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600">
                <a:solidFill>
                  <a:srgbClr val="0038F0"/>
                </a:solidFill>
                <a:latin typeface="+mn-lt"/>
              </a:defRPr>
            </a:lvl4pPr>
            <a:lvl5pPr marL="1520825" indent="-358775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rgbClr val="0038F0"/>
                </a:solidFill>
                <a:latin typeface="+mn-lt"/>
              </a:defRPr>
            </a:lvl5pPr>
            <a:lvl6pPr marL="1978025" indent="-358775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rgbClr val="0038F0"/>
                </a:solidFill>
                <a:latin typeface="+mn-lt"/>
              </a:defRPr>
            </a:lvl6pPr>
            <a:lvl7pPr marL="2435225" indent="-358775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rgbClr val="0038F0"/>
                </a:solidFill>
                <a:latin typeface="+mn-lt"/>
              </a:defRPr>
            </a:lvl7pPr>
            <a:lvl8pPr marL="2892425" indent="-358775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rgbClr val="0038F0"/>
                </a:solidFill>
                <a:latin typeface="+mn-lt"/>
              </a:defRPr>
            </a:lvl8pPr>
            <a:lvl9pPr marL="3349625" indent="-358775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rgbClr val="0038F0"/>
                </a:solidFill>
                <a:latin typeface="+mn-lt"/>
              </a:defRPr>
            </a:lvl9pPr>
          </a:lstStyle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2000" kern="0" dirty="0" smtClean="0"/>
              <a:t>Vorlage des letzten aktuellen Einkommensteuerbescheides des Betriebsleiter-Ehepaares bzw. aller Gesellschafter</a:t>
            </a:r>
            <a:br>
              <a:rPr lang="de-DE" sz="2000" kern="0" dirty="0" smtClean="0"/>
            </a:br>
            <a:r>
              <a:rPr lang="de-DE" sz="2000" kern="0" dirty="0" smtClean="0"/>
              <a:t>(bei getrennter Veranlagung sind beide ESt-Bescheide vorzulegen)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2000" kern="0" dirty="0" smtClean="0"/>
              <a:t>Wenn Summe der positiven Einkünfte bei Einzelunternehmen &gt; 120.000 € (&gt;90.000 € bei Ledigen), dann Ausschluss der Beihilfe</a:t>
            </a:r>
            <a:br>
              <a:rPr lang="de-DE" sz="2000" kern="0" dirty="0" smtClean="0"/>
            </a:br>
            <a:r>
              <a:rPr lang="de-DE" sz="2000" kern="0" dirty="0" smtClean="0"/>
              <a:t>(Negative Einkünfte bleiben also unberücksichtigt.)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2000" kern="0" dirty="0" smtClean="0"/>
              <a:t>Übersteigt bei Gesellschaften der Anteil eines Gesellschafters diese Prosperitätsgrenze, so wird die Gesamtbeihilfe um den Anteil dieses Gesellschafters gekürzt.</a:t>
            </a:r>
            <a:endParaRPr lang="de-DE" sz="2000" kern="0" dirty="0"/>
          </a:p>
        </p:txBody>
      </p:sp>
      <p:pic>
        <p:nvPicPr>
          <p:cNvPr id="5" name="Grafik 4" descr="Dokument (7).jpg"/>
          <p:cNvPicPr>
            <a:picLocks noChangeAspect="1"/>
          </p:cNvPicPr>
          <p:nvPr/>
        </p:nvPicPr>
        <p:blipFill rotWithShape="1">
          <a:blip r:embed="rId2" cstate="print"/>
          <a:srcRect l="58645" t="15165" r="-1" b="69670"/>
          <a:stretch/>
        </p:blipFill>
        <p:spPr>
          <a:xfrm rot="1509889">
            <a:off x="5945279" y="692966"/>
            <a:ext cx="2695075" cy="1447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767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000" dirty="0" smtClean="0"/>
              <a:t>Prüfkriterium gewerbliches nichtlandwirtschaftliches Einkommen</a:t>
            </a:r>
            <a:r>
              <a:rPr lang="de-DE" dirty="0" smtClean="0"/>
              <a:t/>
            </a:r>
            <a:br>
              <a:rPr lang="de-DE" dirty="0" smtClean="0"/>
            </a:br>
            <a:endParaRPr lang="de-DE" dirty="0"/>
          </a:p>
        </p:txBody>
      </p:sp>
      <p:sp>
        <p:nvSpPr>
          <p:cNvPr id="4" name="Inhaltsplatzhalter 2"/>
          <p:cNvSpPr txBox="1">
            <a:spLocks/>
          </p:cNvSpPr>
          <p:nvPr/>
        </p:nvSpPr>
        <p:spPr bwMode="auto">
          <a:xfrm>
            <a:off x="718160" y="2060848"/>
            <a:ext cx="7816850" cy="424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0038F0"/>
                </a:solidFill>
                <a:latin typeface="+mn-lt"/>
                <a:ea typeface="+mn-ea"/>
                <a:cs typeface="+mn-cs"/>
              </a:defRPr>
            </a:lvl1pPr>
            <a:lvl2pPr marL="358775" indent="-357188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D3242E"/>
              </a:buClr>
              <a:buFont typeface="Wingdings" pitchFamily="2" charset="2"/>
              <a:buChar char="§"/>
              <a:defRPr sz="2000">
                <a:solidFill>
                  <a:srgbClr val="0038F0"/>
                </a:solidFill>
                <a:latin typeface="+mn-lt"/>
              </a:defRPr>
            </a:lvl2pPr>
            <a:lvl3pPr marL="719138" indent="-358775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>
                <a:solidFill>
                  <a:srgbClr val="0038F0"/>
                </a:solidFill>
                <a:latin typeface="+mn-lt"/>
              </a:defRPr>
            </a:lvl3pPr>
            <a:lvl4pPr marL="1160463" indent="-439738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600">
                <a:solidFill>
                  <a:srgbClr val="0038F0"/>
                </a:solidFill>
                <a:latin typeface="+mn-lt"/>
              </a:defRPr>
            </a:lvl4pPr>
            <a:lvl5pPr marL="1520825" indent="-358775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rgbClr val="0038F0"/>
                </a:solidFill>
                <a:latin typeface="+mn-lt"/>
              </a:defRPr>
            </a:lvl5pPr>
            <a:lvl6pPr marL="1978025" indent="-358775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rgbClr val="0038F0"/>
                </a:solidFill>
                <a:latin typeface="+mn-lt"/>
              </a:defRPr>
            </a:lvl6pPr>
            <a:lvl7pPr marL="2435225" indent="-358775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rgbClr val="0038F0"/>
                </a:solidFill>
                <a:latin typeface="+mn-lt"/>
              </a:defRPr>
            </a:lvl7pPr>
            <a:lvl8pPr marL="2892425" indent="-358775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rgbClr val="0038F0"/>
                </a:solidFill>
                <a:latin typeface="+mn-lt"/>
              </a:defRPr>
            </a:lvl8pPr>
            <a:lvl9pPr marL="3349625" indent="-358775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rgbClr val="0038F0"/>
                </a:solidFill>
                <a:latin typeface="+mn-lt"/>
              </a:defRPr>
            </a:lvl9pPr>
          </a:lstStyle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de-DE" kern="0" dirty="0"/>
          </a:p>
        </p:txBody>
      </p:sp>
      <p:sp>
        <p:nvSpPr>
          <p:cNvPr id="5" name="Inhaltsplatzhalter 2"/>
          <p:cNvSpPr txBox="1">
            <a:spLocks/>
          </p:cNvSpPr>
          <p:nvPr/>
        </p:nvSpPr>
        <p:spPr bwMode="auto">
          <a:xfrm>
            <a:off x="718159" y="1318131"/>
            <a:ext cx="7816850" cy="424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0038F0"/>
                </a:solidFill>
                <a:latin typeface="+mn-lt"/>
                <a:ea typeface="+mn-ea"/>
                <a:cs typeface="+mn-cs"/>
              </a:defRPr>
            </a:lvl1pPr>
            <a:lvl2pPr marL="358775" indent="-357188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D3242E"/>
              </a:buClr>
              <a:buFont typeface="Wingdings" pitchFamily="2" charset="2"/>
              <a:buChar char="§"/>
              <a:defRPr sz="2000">
                <a:solidFill>
                  <a:srgbClr val="0038F0"/>
                </a:solidFill>
                <a:latin typeface="+mn-lt"/>
              </a:defRPr>
            </a:lvl2pPr>
            <a:lvl3pPr marL="719138" indent="-358775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>
                <a:solidFill>
                  <a:srgbClr val="0038F0"/>
                </a:solidFill>
                <a:latin typeface="+mn-lt"/>
              </a:defRPr>
            </a:lvl3pPr>
            <a:lvl4pPr marL="1160463" indent="-439738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600">
                <a:solidFill>
                  <a:srgbClr val="0038F0"/>
                </a:solidFill>
                <a:latin typeface="+mn-lt"/>
              </a:defRPr>
            </a:lvl4pPr>
            <a:lvl5pPr marL="1520825" indent="-358775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rgbClr val="0038F0"/>
                </a:solidFill>
                <a:latin typeface="+mn-lt"/>
              </a:defRPr>
            </a:lvl5pPr>
            <a:lvl6pPr marL="1978025" indent="-358775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rgbClr val="0038F0"/>
                </a:solidFill>
                <a:latin typeface="+mn-lt"/>
              </a:defRPr>
            </a:lvl6pPr>
            <a:lvl7pPr marL="2435225" indent="-358775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rgbClr val="0038F0"/>
                </a:solidFill>
                <a:latin typeface="+mn-lt"/>
              </a:defRPr>
            </a:lvl7pPr>
            <a:lvl8pPr marL="2892425" indent="-358775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rgbClr val="0038F0"/>
                </a:solidFill>
                <a:latin typeface="+mn-lt"/>
              </a:defRPr>
            </a:lvl8pPr>
            <a:lvl9pPr marL="3349625" indent="-358775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rgbClr val="0038F0"/>
                </a:solidFill>
                <a:latin typeface="+mn-lt"/>
              </a:defRPr>
            </a:lvl9pPr>
          </a:lstStyle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2000" kern="0" dirty="0" smtClean="0"/>
              <a:t>Übersteigen gewerbliche nichtlandwirtschaftliche Einkommen </a:t>
            </a:r>
            <a:br>
              <a:rPr lang="de-DE" sz="2000" kern="0" dirty="0" smtClean="0"/>
            </a:br>
            <a:r>
              <a:rPr lang="de-DE" sz="2000" kern="0" dirty="0" smtClean="0"/>
              <a:t>(z. B. PV-Anlagen, Biogasanlagen, Windkraftanlagen, Lohnunternehmen) 35% am Gesamtbetrag der Einkünfte, dann Ausschluss der Beihilfe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2000" kern="0" dirty="0" smtClean="0"/>
              <a:t>Datenbasis: aktuelles Jahr 2018 oder ersatzweise letztes Jahr, in dem entsprechende Nachweise vorgelegt werden können.</a:t>
            </a:r>
            <a:br>
              <a:rPr lang="de-DE" sz="2000" kern="0" dirty="0" smtClean="0"/>
            </a:br>
            <a:r>
              <a:rPr lang="de-DE" sz="2000" kern="0" dirty="0" smtClean="0"/>
              <a:t>(i. d. R. der letzte ESt-Bescheid)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101" y="4331154"/>
            <a:ext cx="2699792" cy="1793146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3413928" y="5094989"/>
            <a:ext cx="2425313" cy="1818985"/>
          </a:xfrm>
          <a:prstGeom prst="rect">
            <a:avLst/>
          </a:prstGeom>
        </p:spPr>
      </p:pic>
      <p:pic>
        <p:nvPicPr>
          <p:cNvPr id="7" name="Grafik 6" descr="Dokument (7) (2).jpg"/>
          <p:cNvPicPr>
            <a:picLocks noChangeAspect="1"/>
          </p:cNvPicPr>
          <p:nvPr/>
        </p:nvPicPr>
        <p:blipFill rotWithShape="1">
          <a:blip r:embed="rId4" cstate="print"/>
          <a:srcRect l="2670" t="18686" r="50257" b="68857"/>
          <a:stretch/>
        </p:blipFill>
        <p:spPr>
          <a:xfrm>
            <a:off x="6012160" y="3911121"/>
            <a:ext cx="3227373" cy="1210265"/>
          </a:xfrm>
          <a:prstGeom prst="rect">
            <a:avLst/>
          </a:prstGeom>
        </p:spPr>
      </p:pic>
      <p:pic>
        <p:nvPicPr>
          <p:cNvPr id="8" name="Grafik 7" descr="Dokument (7) (2).jpg"/>
          <p:cNvPicPr>
            <a:picLocks noChangeAspect="1"/>
          </p:cNvPicPr>
          <p:nvPr/>
        </p:nvPicPr>
        <p:blipFill rotWithShape="1">
          <a:blip r:embed="rId4" cstate="print"/>
          <a:srcRect l="3463" t="61054" r="55152" b="35743"/>
          <a:stretch/>
        </p:blipFill>
        <p:spPr>
          <a:xfrm>
            <a:off x="6069783" y="5399951"/>
            <a:ext cx="3038721" cy="333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031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Prüfkriterium Beteiligung öffentliche Hand &lt; 25% </a:t>
            </a:r>
            <a:br>
              <a:rPr lang="de-DE" dirty="0" smtClean="0"/>
            </a:br>
            <a:endParaRPr lang="de-DE" dirty="0"/>
          </a:p>
        </p:txBody>
      </p:sp>
      <p:sp>
        <p:nvSpPr>
          <p:cNvPr id="4" name="Inhaltsplatzhalter 2"/>
          <p:cNvSpPr txBox="1">
            <a:spLocks/>
          </p:cNvSpPr>
          <p:nvPr/>
        </p:nvSpPr>
        <p:spPr bwMode="auto">
          <a:xfrm>
            <a:off x="718160" y="2060848"/>
            <a:ext cx="7816850" cy="424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0038F0"/>
                </a:solidFill>
                <a:latin typeface="+mn-lt"/>
                <a:ea typeface="+mn-ea"/>
                <a:cs typeface="+mn-cs"/>
              </a:defRPr>
            </a:lvl1pPr>
            <a:lvl2pPr marL="358775" indent="-357188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D3242E"/>
              </a:buClr>
              <a:buFont typeface="Wingdings" pitchFamily="2" charset="2"/>
              <a:buChar char="§"/>
              <a:defRPr sz="2000">
                <a:solidFill>
                  <a:srgbClr val="0038F0"/>
                </a:solidFill>
                <a:latin typeface="+mn-lt"/>
              </a:defRPr>
            </a:lvl2pPr>
            <a:lvl3pPr marL="719138" indent="-358775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>
                <a:solidFill>
                  <a:srgbClr val="0038F0"/>
                </a:solidFill>
                <a:latin typeface="+mn-lt"/>
              </a:defRPr>
            </a:lvl3pPr>
            <a:lvl4pPr marL="1160463" indent="-439738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600">
                <a:solidFill>
                  <a:srgbClr val="0038F0"/>
                </a:solidFill>
                <a:latin typeface="+mn-lt"/>
              </a:defRPr>
            </a:lvl4pPr>
            <a:lvl5pPr marL="1520825" indent="-358775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rgbClr val="0038F0"/>
                </a:solidFill>
                <a:latin typeface="+mn-lt"/>
              </a:defRPr>
            </a:lvl5pPr>
            <a:lvl6pPr marL="1978025" indent="-358775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rgbClr val="0038F0"/>
                </a:solidFill>
                <a:latin typeface="+mn-lt"/>
              </a:defRPr>
            </a:lvl6pPr>
            <a:lvl7pPr marL="2435225" indent="-358775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rgbClr val="0038F0"/>
                </a:solidFill>
                <a:latin typeface="+mn-lt"/>
              </a:defRPr>
            </a:lvl7pPr>
            <a:lvl8pPr marL="2892425" indent="-358775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rgbClr val="0038F0"/>
                </a:solidFill>
                <a:latin typeface="+mn-lt"/>
              </a:defRPr>
            </a:lvl8pPr>
            <a:lvl9pPr marL="3349625" indent="-358775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rgbClr val="0038F0"/>
                </a:solidFill>
                <a:latin typeface="+mn-lt"/>
              </a:defRPr>
            </a:lvl9pPr>
          </a:lstStyle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de-DE" kern="0" dirty="0"/>
          </a:p>
        </p:txBody>
      </p:sp>
      <p:sp>
        <p:nvSpPr>
          <p:cNvPr id="5" name="Inhaltsplatzhalter 2"/>
          <p:cNvSpPr txBox="1">
            <a:spLocks/>
          </p:cNvSpPr>
          <p:nvPr/>
        </p:nvSpPr>
        <p:spPr bwMode="auto">
          <a:xfrm>
            <a:off x="718160" y="1844824"/>
            <a:ext cx="7816850" cy="424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0038F0"/>
                </a:solidFill>
                <a:latin typeface="+mn-lt"/>
                <a:ea typeface="+mn-ea"/>
                <a:cs typeface="+mn-cs"/>
              </a:defRPr>
            </a:lvl1pPr>
            <a:lvl2pPr marL="358775" indent="-357188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D3242E"/>
              </a:buClr>
              <a:buFont typeface="Wingdings" pitchFamily="2" charset="2"/>
              <a:buChar char="§"/>
              <a:defRPr sz="2000">
                <a:solidFill>
                  <a:srgbClr val="0038F0"/>
                </a:solidFill>
                <a:latin typeface="+mn-lt"/>
              </a:defRPr>
            </a:lvl2pPr>
            <a:lvl3pPr marL="719138" indent="-358775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>
                <a:solidFill>
                  <a:srgbClr val="0038F0"/>
                </a:solidFill>
                <a:latin typeface="+mn-lt"/>
              </a:defRPr>
            </a:lvl3pPr>
            <a:lvl4pPr marL="1160463" indent="-439738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600">
                <a:solidFill>
                  <a:srgbClr val="0038F0"/>
                </a:solidFill>
                <a:latin typeface="+mn-lt"/>
              </a:defRPr>
            </a:lvl4pPr>
            <a:lvl5pPr marL="1520825" indent="-358775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rgbClr val="0038F0"/>
                </a:solidFill>
                <a:latin typeface="+mn-lt"/>
              </a:defRPr>
            </a:lvl5pPr>
            <a:lvl6pPr marL="1978025" indent="-358775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rgbClr val="0038F0"/>
                </a:solidFill>
                <a:latin typeface="+mn-lt"/>
              </a:defRPr>
            </a:lvl6pPr>
            <a:lvl7pPr marL="2435225" indent="-358775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rgbClr val="0038F0"/>
                </a:solidFill>
                <a:latin typeface="+mn-lt"/>
              </a:defRPr>
            </a:lvl7pPr>
            <a:lvl8pPr marL="2892425" indent="-358775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rgbClr val="0038F0"/>
                </a:solidFill>
                <a:latin typeface="+mn-lt"/>
              </a:defRPr>
            </a:lvl8pPr>
            <a:lvl9pPr marL="3349625" indent="-358775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rgbClr val="0038F0"/>
                </a:solidFill>
                <a:latin typeface="+mn-lt"/>
              </a:defRPr>
            </a:lvl9pPr>
          </a:lstStyle>
          <a:p>
            <a:pPr>
              <a:spcAft>
                <a:spcPts val="600"/>
              </a:spcAft>
            </a:pPr>
            <a:endParaRPr lang="de-DE" kern="0" dirty="0" smtClean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089" y="1628800"/>
            <a:ext cx="7788923" cy="4381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069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Prüfkriterium Unternehmen in Schwierigkeiten</a:t>
            </a:r>
            <a:br>
              <a:rPr lang="de-DE" dirty="0" smtClean="0"/>
            </a:br>
            <a:endParaRPr lang="de-DE" dirty="0"/>
          </a:p>
        </p:txBody>
      </p:sp>
      <p:sp>
        <p:nvSpPr>
          <p:cNvPr id="4" name="Inhaltsplatzhalter 2"/>
          <p:cNvSpPr txBox="1">
            <a:spLocks/>
          </p:cNvSpPr>
          <p:nvPr/>
        </p:nvSpPr>
        <p:spPr bwMode="auto">
          <a:xfrm>
            <a:off x="718160" y="2060848"/>
            <a:ext cx="7816850" cy="424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0038F0"/>
                </a:solidFill>
                <a:latin typeface="+mn-lt"/>
                <a:ea typeface="+mn-ea"/>
                <a:cs typeface="+mn-cs"/>
              </a:defRPr>
            </a:lvl1pPr>
            <a:lvl2pPr marL="358775" indent="-357188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D3242E"/>
              </a:buClr>
              <a:buFont typeface="Wingdings" pitchFamily="2" charset="2"/>
              <a:buChar char="§"/>
              <a:defRPr sz="2000">
                <a:solidFill>
                  <a:srgbClr val="0038F0"/>
                </a:solidFill>
                <a:latin typeface="+mn-lt"/>
              </a:defRPr>
            </a:lvl2pPr>
            <a:lvl3pPr marL="719138" indent="-358775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>
                <a:solidFill>
                  <a:srgbClr val="0038F0"/>
                </a:solidFill>
                <a:latin typeface="+mn-lt"/>
              </a:defRPr>
            </a:lvl3pPr>
            <a:lvl4pPr marL="1160463" indent="-439738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600">
                <a:solidFill>
                  <a:srgbClr val="0038F0"/>
                </a:solidFill>
                <a:latin typeface="+mn-lt"/>
              </a:defRPr>
            </a:lvl4pPr>
            <a:lvl5pPr marL="1520825" indent="-358775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rgbClr val="0038F0"/>
                </a:solidFill>
                <a:latin typeface="+mn-lt"/>
              </a:defRPr>
            </a:lvl5pPr>
            <a:lvl6pPr marL="1978025" indent="-358775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rgbClr val="0038F0"/>
                </a:solidFill>
                <a:latin typeface="+mn-lt"/>
              </a:defRPr>
            </a:lvl6pPr>
            <a:lvl7pPr marL="2435225" indent="-358775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rgbClr val="0038F0"/>
                </a:solidFill>
                <a:latin typeface="+mn-lt"/>
              </a:defRPr>
            </a:lvl7pPr>
            <a:lvl8pPr marL="2892425" indent="-358775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rgbClr val="0038F0"/>
                </a:solidFill>
                <a:latin typeface="+mn-lt"/>
              </a:defRPr>
            </a:lvl8pPr>
            <a:lvl9pPr marL="3349625" indent="-358775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rgbClr val="0038F0"/>
                </a:solidFill>
                <a:latin typeface="+mn-lt"/>
              </a:defRPr>
            </a:lvl9pPr>
          </a:lstStyle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de-DE" kern="0" dirty="0"/>
          </a:p>
        </p:txBody>
      </p:sp>
      <p:sp>
        <p:nvSpPr>
          <p:cNvPr id="5" name="Inhaltsplatzhalter 2"/>
          <p:cNvSpPr txBox="1">
            <a:spLocks/>
          </p:cNvSpPr>
          <p:nvPr/>
        </p:nvSpPr>
        <p:spPr bwMode="auto">
          <a:xfrm>
            <a:off x="718160" y="1844824"/>
            <a:ext cx="7816850" cy="424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0038F0"/>
                </a:solidFill>
                <a:latin typeface="+mn-lt"/>
                <a:ea typeface="+mn-ea"/>
                <a:cs typeface="+mn-cs"/>
              </a:defRPr>
            </a:lvl1pPr>
            <a:lvl2pPr marL="358775" indent="-357188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D3242E"/>
              </a:buClr>
              <a:buFont typeface="Wingdings" pitchFamily="2" charset="2"/>
              <a:buChar char="§"/>
              <a:defRPr sz="2000">
                <a:solidFill>
                  <a:srgbClr val="0038F0"/>
                </a:solidFill>
                <a:latin typeface="+mn-lt"/>
              </a:defRPr>
            </a:lvl2pPr>
            <a:lvl3pPr marL="719138" indent="-358775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>
                <a:solidFill>
                  <a:srgbClr val="0038F0"/>
                </a:solidFill>
                <a:latin typeface="+mn-lt"/>
              </a:defRPr>
            </a:lvl3pPr>
            <a:lvl4pPr marL="1160463" indent="-439738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600">
                <a:solidFill>
                  <a:srgbClr val="0038F0"/>
                </a:solidFill>
                <a:latin typeface="+mn-lt"/>
              </a:defRPr>
            </a:lvl4pPr>
            <a:lvl5pPr marL="1520825" indent="-358775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rgbClr val="0038F0"/>
                </a:solidFill>
                <a:latin typeface="+mn-lt"/>
              </a:defRPr>
            </a:lvl5pPr>
            <a:lvl6pPr marL="1978025" indent="-358775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rgbClr val="0038F0"/>
                </a:solidFill>
                <a:latin typeface="+mn-lt"/>
              </a:defRPr>
            </a:lvl6pPr>
            <a:lvl7pPr marL="2435225" indent="-358775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rgbClr val="0038F0"/>
                </a:solidFill>
                <a:latin typeface="+mn-lt"/>
              </a:defRPr>
            </a:lvl7pPr>
            <a:lvl8pPr marL="2892425" indent="-358775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rgbClr val="0038F0"/>
                </a:solidFill>
                <a:latin typeface="+mn-lt"/>
              </a:defRPr>
            </a:lvl8pPr>
            <a:lvl9pPr marL="3349625" indent="-358775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rgbClr val="0038F0"/>
                </a:solidFill>
                <a:latin typeface="+mn-lt"/>
              </a:defRPr>
            </a:lvl9pPr>
          </a:lstStyle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kern="0" dirty="0" smtClean="0"/>
              <a:t>Betriebe, die sich auch ohne die Auswirkungen der Dürre in existenzgefährdenden wirtschaftlichen Schwierigkeiten befinden, sind von der Beihilfe ausgeschlossen.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kern="0" dirty="0" smtClean="0"/>
              <a:t>Prüfung im jeweiligen Einzelfall notwendig.</a:t>
            </a:r>
            <a:br>
              <a:rPr lang="de-DE" kern="0" dirty="0" smtClean="0"/>
            </a:br>
            <a:r>
              <a:rPr lang="de-DE" kern="0" dirty="0" smtClean="0"/>
              <a:t>(u. a. laufendes oder kurz bevorstehendes Insolvenzverfahren)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2430340" y="4616839"/>
            <a:ext cx="4949972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perspectiveContrastingLeftFacing"/>
              <a:lightRig rig="threePt" dir="t"/>
            </a:scene3d>
          </a:bodyPr>
          <a:lstStyle/>
          <a:p>
            <a:r>
              <a:rPr lang="de-DE" sz="7200" dirty="0" smtClean="0">
                <a:ln>
                  <a:solidFill>
                    <a:srgbClr val="FF0000"/>
                  </a:solidFill>
                </a:ln>
              </a:rPr>
              <a:t>Insolvenz</a:t>
            </a:r>
            <a:endParaRPr lang="de-DE" sz="7200" dirty="0">
              <a:ln>
                <a:solidFill>
                  <a:srgbClr val="FF0000"/>
                </a:solidFill>
              </a:ln>
            </a:endParaRPr>
          </a:p>
        </p:txBody>
      </p:sp>
      <p:cxnSp>
        <p:nvCxnSpPr>
          <p:cNvPr id="9" name="Gerader Verbinder 8"/>
          <p:cNvCxnSpPr/>
          <p:nvPr/>
        </p:nvCxnSpPr>
        <p:spPr bwMode="auto">
          <a:xfrm flipV="1">
            <a:off x="2987824" y="4293096"/>
            <a:ext cx="3024336" cy="1944216"/>
          </a:xfrm>
          <a:prstGeom prst="line">
            <a:avLst/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600196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Prüfkriterium Cash Flow III</a:t>
            </a:r>
            <a:br>
              <a:rPr lang="de-DE" dirty="0" smtClean="0"/>
            </a:br>
            <a:endParaRPr lang="de-DE" dirty="0"/>
          </a:p>
        </p:txBody>
      </p:sp>
      <p:sp>
        <p:nvSpPr>
          <p:cNvPr id="4" name="Inhaltsplatzhalter 2"/>
          <p:cNvSpPr txBox="1">
            <a:spLocks/>
          </p:cNvSpPr>
          <p:nvPr/>
        </p:nvSpPr>
        <p:spPr bwMode="auto">
          <a:xfrm>
            <a:off x="718160" y="2060848"/>
            <a:ext cx="7816850" cy="403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0038F0"/>
                </a:solidFill>
                <a:latin typeface="+mn-lt"/>
                <a:ea typeface="+mn-ea"/>
                <a:cs typeface="+mn-cs"/>
              </a:defRPr>
            </a:lvl1pPr>
            <a:lvl2pPr marL="358775" indent="-357188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D3242E"/>
              </a:buClr>
              <a:buFont typeface="Wingdings" pitchFamily="2" charset="2"/>
              <a:buChar char="§"/>
              <a:defRPr sz="2000">
                <a:solidFill>
                  <a:srgbClr val="0038F0"/>
                </a:solidFill>
                <a:latin typeface="+mn-lt"/>
              </a:defRPr>
            </a:lvl2pPr>
            <a:lvl3pPr marL="719138" indent="-358775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>
                <a:solidFill>
                  <a:srgbClr val="0038F0"/>
                </a:solidFill>
                <a:latin typeface="+mn-lt"/>
              </a:defRPr>
            </a:lvl3pPr>
            <a:lvl4pPr marL="1160463" indent="-439738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600">
                <a:solidFill>
                  <a:srgbClr val="0038F0"/>
                </a:solidFill>
                <a:latin typeface="+mn-lt"/>
              </a:defRPr>
            </a:lvl4pPr>
            <a:lvl5pPr marL="1520825" indent="-358775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rgbClr val="0038F0"/>
                </a:solidFill>
                <a:latin typeface="+mn-lt"/>
              </a:defRPr>
            </a:lvl5pPr>
            <a:lvl6pPr marL="1978025" indent="-358775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rgbClr val="0038F0"/>
                </a:solidFill>
                <a:latin typeface="+mn-lt"/>
              </a:defRPr>
            </a:lvl6pPr>
            <a:lvl7pPr marL="2435225" indent="-358775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rgbClr val="0038F0"/>
                </a:solidFill>
                <a:latin typeface="+mn-lt"/>
              </a:defRPr>
            </a:lvl7pPr>
            <a:lvl8pPr marL="2892425" indent="-358775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rgbClr val="0038F0"/>
                </a:solidFill>
                <a:latin typeface="+mn-lt"/>
              </a:defRPr>
            </a:lvl8pPr>
            <a:lvl9pPr marL="3349625" indent="-358775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rgbClr val="0038F0"/>
                </a:solidFill>
                <a:latin typeface="+mn-lt"/>
              </a:defRPr>
            </a:lvl9pPr>
          </a:lstStyle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de-DE" kern="0" dirty="0"/>
          </a:p>
        </p:txBody>
      </p:sp>
      <p:sp>
        <p:nvSpPr>
          <p:cNvPr id="5" name="Inhaltsplatzhalter 2"/>
          <p:cNvSpPr txBox="1">
            <a:spLocks/>
          </p:cNvSpPr>
          <p:nvPr/>
        </p:nvSpPr>
        <p:spPr bwMode="auto">
          <a:xfrm>
            <a:off x="718160" y="1556792"/>
            <a:ext cx="7816850" cy="48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0038F0"/>
                </a:solidFill>
                <a:latin typeface="+mn-lt"/>
                <a:ea typeface="+mn-ea"/>
                <a:cs typeface="+mn-cs"/>
              </a:defRPr>
            </a:lvl1pPr>
            <a:lvl2pPr marL="358775" indent="-357188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D3242E"/>
              </a:buClr>
              <a:buFont typeface="Wingdings" pitchFamily="2" charset="2"/>
              <a:buChar char="§"/>
              <a:defRPr sz="2000">
                <a:solidFill>
                  <a:srgbClr val="0038F0"/>
                </a:solidFill>
                <a:latin typeface="+mn-lt"/>
              </a:defRPr>
            </a:lvl2pPr>
            <a:lvl3pPr marL="719138" indent="-358775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>
                <a:solidFill>
                  <a:srgbClr val="0038F0"/>
                </a:solidFill>
                <a:latin typeface="+mn-lt"/>
              </a:defRPr>
            </a:lvl3pPr>
            <a:lvl4pPr marL="1160463" indent="-439738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600">
                <a:solidFill>
                  <a:srgbClr val="0038F0"/>
                </a:solidFill>
                <a:latin typeface="+mn-lt"/>
              </a:defRPr>
            </a:lvl4pPr>
            <a:lvl5pPr marL="1520825" indent="-358775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rgbClr val="0038F0"/>
                </a:solidFill>
                <a:latin typeface="+mn-lt"/>
              </a:defRPr>
            </a:lvl5pPr>
            <a:lvl6pPr marL="1978025" indent="-358775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rgbClr val="0038F0"/>
                </a:solidFill>
                <a:latin typeface="+mn-lt"/>
              </a:defRPr>
            </a:lvl6pPr>
            <a:lvl7pPr marL="2435225" indent="-358775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rgbClr val="0038F0"/>
                </a:solidFill>
                <a:latin typeface="+mn-lt"/>
              </a:defRPr>
            </a:lvl7pPr>
            <a:lvl8pPr marL="2892425" indent="-358775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rgbClr val="0038F0"/>
                </a:solidFill>
                <a:latin typeface="+mn-lt"/>
              </a:defRPr>
            </a:lvl8pPr>
            <a:lvl9pPr marL="3349625" indent="-358775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rgbClr val="0038F0"/>
                </a:solidFill>
                <a:latin typeface="+mn-lt"/>
              </a:defRPr>
            </a:lvl9pPr>
          </a:lstStyle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1800" kern="0" dirty="0" smtClean="0"/>
              <a:t>Der Cash Flow ist eine Kennzahl für die Zahlungskraft eines Betriebes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1800" kern="0" dirty="0" smtClean="0"/>
              <a:t>Der Cash Flow III stellt die Liquiditätskraft eines Unternehmens nach Verrechnung der Privatentnahmen und Einlagen sowie der notwendigen Tilgungszahlungen dar.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1800" kern="0" dirty="0" smtClean="0"/>
              <a:t>Ausgehend vom steuerlichen Jahresgewinn ist dieser zunächst um außerordentliche und zeitraumfremde Erträge und Aufwendungen zu bereinigen.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1800" kern="0" dirty="0" smtClean="0"/>
              <a:t>Ist der Cash Flow III größer als der errechnete Schaden, liegt keine Existenzgefährdung vor.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1800" kern="0" dirty="0" smtClean="0"/>
              <a:t>Liegen keine aussagekräftigen Jahresabschlüsse vor, sind ersatzweise Sachverständigen-Gutachten vorzulegen.</a:t>
            </a:r>
          </a:p>
        </p:txBody>
      </p:sp>
    </p:spTree>
    <p:extLst>
      <p:ext uri="{BB962C8B-B14F-4D97-AF65-F5344CB8AC3E}">
        <p14:creationId xmlns:p14="http://schemas.microsoft.com/office/powerpoint/2010/main" val="2052705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1100" t="-399" r="14562"/>
          <a:stretch/>
        </p:blipFill>
        <p:spPr>
          <a:xfrm>
            <a:off x="6752762" y="1320169"/>
            <a:ext cx="1646159" cy="2780012"/>
          </a:xfrm>
          <a:prstGeom prst="rect">
            <a:avLst/>
          </a:prstGeom>
        </p:spPr>
      </p:pic>
      <p:pic>
        <p:nvPicPr>
          <p:cNvPr id="5" name="Inhaltsplatzhalter 3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433" y="1928300"/>
            <a:ext cx="2780009" cy="1563754"/>
          </a:xfr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7569" y="1320169"/>
            <a:ext cx="1563757" cy="2780012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9205" y="1329461"/>
            <a:ext cx="1563756" cy="2780011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0512" y="4100056"/>
            <a:ext cx="1233115" cy="2192205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7775" y="4095811"/>
            <a:ext cx="1235504" cy="2196450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7125" y="4107791"/>
            <a:ext cx="1278864" cy="2273537"/>
          </a:xfrm>
          <a:prstGeom prst="rect">
            <a:avLst/>
          </a:prstGeom>
        </p:spPr>
      </p:pic>
      <p:sp>
        <p:nvSpPr>
          <p:cNvPr id="11" name="Titel 1"/>
          <p:cNvSpPr>
            <a:spLocks noGrp="1"/>
          </p:cNvSpPr>
          <p:nvPr>
            <p:ph type="title"/>
          </p:nvPr>
        </p:nvSpPr>
        <p:spPr>
          <a:xfrm>
            <a:off x="741722" y="553493"/>
            <a:ext cx="8077200" cy="1003299"/>
          </a:xfrm>
        </p:spPr>
        <p:txBody>
          <a:bodyPr>
            <a:normAutofit/>
          </a:bodyPr>
          <a:lstStyle/>
          <a:p>
            <a:r>
              <a:rPr lang="de-DE" sz="40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Situation Frühjahr 2018</a:t>
            </a:r>
            <a:endParaRPr lang="de-DE" sz="4000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6827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Berechnungsblatt </a:t>
            </a:r>
            <a:br>
              <a:rPr lang="de-DE" dirty="0" smtClean="0"/>
            </a:br>
            <a:r>
              <a:rPr lang="de-DE" dirty="0" smtClean="0"/>
              <a:t>Prüfkriterium </a:t>
            </a:r>
            <a:r>
              <a:rPr lang="de-DE" dirty="0"/>
              <a:t>Cash Flow III</a:t>
            </a:r>
            <a:r>
              <a:rPr lang="de-DE" dirty="0" smtClean="0"/>
              <a:t/>
            </a:r>
            <a:br>
              <a:rPr lang="de-DE" dirty="0" smtClean="0"/>
            </a:br>
            <a:endParaRPr lang="de-DE" dirty="0"/>
          </a:p>
        </p:txBody>
      </p:sp>
      <p:sp>
        <p:nvSpPr>
          <p:cNvPr id="4" name="Inhaltsplatzhalter 2"/>
          <p:cNvSpPr txBox="1">
            <a:spLocks/>
          </p:cNvSpPr>
          <p:nvPr/>
        </p:nvSpPr>
        <p:spPr bwMode="auto">
          <a:xfrm>
            <a:off x="718160" y="2060848"/>
            <a:ext cx="7816850" cy="424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0038F0"/>
                </a:solidFill>
                <a:latin typeface="+mn-lt"/>
                <a:ea typeface="+mn-ea"/>
                <a:cs typeface="+mn-cs"/>
              </a:defRPr>
            </a:lvl1pPr>
            <a:lvl2pPr marL="358775" indent="-357188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D3242E"/>
              </a:buClr>
              <a:buFont typeface="Wingdings" pitchFamily="2" charset="2"/>
              <a:buChar char="§"/>
              <a:defRPr sz="2000">
                <a:solidFill>
                  <a:srgbClr val="0038F0"/>
                </a:solidFill>
                <a:latin typeface="+mn-lt"/>
              </a:defRPr>
            </a:lvl2pPr>
            <a:lvl3pPr marL="719138" indent="-358775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>
                <a:solidFill>
                  <a:srgbClr val="0038F0"/>
                </a:solidFill>
                <a:latin typeface="+mn-lt"/>
              </a:defRPr>
            </a:lvl3pPr>
            <a:lvl4pPr marL="1160463" indent="-439738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600">
                <a:solidFill>
                  <a:srgbClr val="0038F0"/>
                </a:solidFill>
                <a:latin typeface="+mn-lt"/>
              </a:defRPr>
            </a:lvl4pPr>
            <a:lvl5pPr marL="1520825" indent="-358775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rgbClr val="0038F0"/>
                </a:solidFill>
                <a:latin typeface="+mn-lt"/>
              </a:defRPr>
            </a:lvl5pPr>
            <a:lvl6pPr marL="1978025" indent="-358775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rgbClr val="0038F0"/>
                </a:solidFill>
                <a:latin typeface="+mn-lt"/>
              </a:defRPr>
            </a:lvl6pPr>
            <a:lvl7pPr marL="2435225" indent="-358775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rgbClr val="0038F0"/>
                </a:solidFill>
                <a:latin typeface="+mn-lt"/>
              </a:defRPr>
            </a:lvl7pPr>
            <a:lvl8pPr marL="2892425" indent="-358775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rgbClr val="0038F0"/>
                </a:solidFill>
                <a:latin typeface="+mn-lt"/>
              </a:defRPr>
            </a:lvl8pPr>
            <a:lvl9pPr marL="3349625" indent="-358775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rgbClr val="0038F0"/>
                </a:solidFill>
                <a:latin typeface="+mn-lt"/>
              </a:defRPr>
            </a:lvl9pPr>
          </a:lstStyle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de-DE" kern="0" dirty="0"/>
          </a:p>
        </p:txBody>
      </p:sp>
      <p:sp>
        <p:nvSpPr>
          <p:cNvPr id="5" name="Inhaltsplatzhalter 2"/>
          <p:cNvSpPr txBox="1">
            <a:spLocks/>
          </p:cNvSpPr>
          <p:nvPr/>
        </p:nvSpPr>
        <p:spPr bwMode="auto">
          <a:xfrm>
            <a:off x="718160" y="1844824"/>
            <a:ext cx="7816850" cy="424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0038F0"/>
                </a:solidFill>
                <a:latin typeface="+mn-lt"/>
                <a:ea typeface="+mn-ea"/>
                <a:cs typeface="+mn-cs"/>
              </a:defRPr>
            </a:lvl1pPr>
            <a:lvl2pPr marL="358775" indent="-357188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D3242E"/>
              </a:buClr>
              <a:buFont typeface="Wingdings" pitchFamily="2" charset="2"/>
              <a:buChar char="§"/>
              <a:defRPr sz="2000">
                <a:solidFill>
                  <a:srgbClr val="0038F0"/>
                </a:solidFill>
                <a:latin typeface="+mn-lt"/>
              </a:defRPr>
            </a:lvl2pPr>
            <a:lvl3pPr marL="719138" indent="-358775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>
                <a:solidFill>
                  <a:srgbClr val="0038F0"/>
                </a:solidFill>
                <a:latin typeface="+mn-lt"/>
              </a:defRPr>
            </a:lvl3pPr>
            <a:lvl4pPr marL="1160463" indent="-439738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600">
                <a:solidFill>
                  <a:srgbClr val="0038F0"/>
                </a:solidFill>
                <a:latin typeface="+mn-lt"/>
              </a:defRPr>
            </a:lvl4pPr>
            <a:lvl5pPr marL="1520825" indent="-358775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rgbClr val="0038F0"/>
                </a:solidFill>
                <a:latin typeface="+mn-lt"/>
              </a:defRPr>
            </a:lvl5pPr>
            <a:lvl6pPr marL="1978025" indent="-358775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rgbClr val="0038F0"/>
                </a:solidFill>
                <a:latin typeface="+mn-lt"/>
              </a:defRPr>
            </a:lvl6pPr>
            <a:lvl7pPr marL="2435225" indent="-358775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rgbClr val="0038F0"/>
                </a:solidFill>
                <a:latin typeface="+mn-lt"/>
              </a:defRPr>
            </a:lvl7pPr>
            <a:lvl8pPr marL="2892425" indent="-358775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rgbClr val="0038F0"/>
                </a:solidFill>
                <a:latin typeface="+mn-lt"/>
              </a:defRPr>
            </a:lvl8pPr>
            <a:lvl9pPr marL="3349625" indent="-358775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rgbClr val="0038F0"/>
                </a:solidFill>
                <a:latin typeface="+mn-lt"/>
              </a:defRPr>
            </a:lvl9pPr>
          </a:lstStyle>
          <a:p>
            <a:pPr>
              <a:spcAft>
                <a:spcPts val="600"/>
              </a:spcAft>
            </a:pPr>
            <a:endParaRPr lang="de-DE" kern="0" dirty="0" smtClean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2"/>
          <a:srcRect l="46637" t="21730" r="20693" b="8731"/>
          <a:stretch/>
        </p:blipFill>
        <p:spPr>
          <a:xfrm>
            <a:off x="689511" y="1431352"/>
            <a:ext cx="8130961" cy="5310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029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5576" y="836712"/>
            <a:ext cx="8077200" cy="499243"/>
          </a:xfrm>
        </p:spPr>
        <p:txBody>
          <a:bodyPr/>
          <a:lstStyle/>
          <a:p>
            <a:r>
              <a:rPr lang="de-DE" dirty="0" smtClean="0"/>
              <a:t>Berechnung des Dürreschadens</a:t>
            </a:r>
            <a:endParaRPr lang="de-DE" dirty="0"/>
          </a:p>
        </p:txBody>
      </p:sp>
      <p:sp>
        <p:nvSpPr>
          <p:cNvPr id="4" name="Inhaltsplatzhalter 2"/>
          <p:cNvSpPr txBox="1">
            <a:spLocks/>
          </p:cNvSpPr>
          <p:nvPr/>
        </p:nvSpPr>
        <p:spPr bwMode="auto">
          <a:xfrm>
            <a:off x="718160" y="2060848"/>
            <a:ext cx="7816850" cy="424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0038F0"/>
                </a:solidFill>
                <a:latin typeface="+mn-lt"/>
                <a:ea typeface="+mn-ea"/>
                <a:cs typeface="+mn-cs"/>
              </a:defRPr>
            </a:lvl1pPr>
            <a:lvl2pPr marL="358775" indent="-357188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D3242E"/>
              </a:buClr>
              <a:buFont typeface="Wingdings" pitchFamily="2" charset="2"/>
              <a:buChar char="§"/>
              <a:defRPr sz="2000">
                <a:solidFill>
                  <a:srgbClr val="0038F0"/>
                </a:solidFill>
                <a:latin typeface="+mn-lt"/>
              </a:defRPr>
            </a:lvl2pPr>
            <a:lvl3pPr marL="719138" indent="-358775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>
                <a:solidFill>
                  <a:srgbClr val="0038F0"/>
                </a:solidFill>
                <a:latin typeface="+mn-lt"/>
              </a:defRPr>
            </a:lvl3pPr>
            <a:lvl4pPr marL="1160463" indent="-439738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600">
                <a:solidFill>
                  <a:srgbClr val="0038F0"/>
                </a:solidFill>
                <a:latin typeface="+mn-lt"/>
              </a:defRPr>
            </a:lvl4pPr>
            <a:lvl5pPr marL="1520825" indent="-358775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rgbClr val="0038F0"/>
                </a:solidFill>
                <a:latin typeface="+mn-lt"/>
              </a:defRPr>
            </a:lvl5pPr>
            <a:lvl6pPr marL="1978025" indent="-358775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rgbClr val="0038F0"/>
                </a:solidFill>
                <a:latin typeface="+mn-lt"/>
              </a:defRPr>
            </a:lvl6pPr>
            <a:lvl7pPr marL="2435225" indent="-358775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rgbClr val="0038F0"/>
                </a:solidFill>
                <a:latin typeface="+mn-lt"/>
              </a:defRPr>
            </a:lvl7pPr>
            <a:lvl8pPr marL="2892425" indent="-358775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rgbClr val="0038F0"/>
                </a:solidFill>
                <a:latin typeface="+mn-lt"/>
              </a:defRPr>
            </a:lvl8pPr>
            <a:lvl9pPr marL="3349625" indent="-358775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rgbClr val="0038F0"/>
                </a:solidFill>
                <a:latin typeface="+mn-lt"/>
              </a:defRPr>
            </a:lvl9pPr>
          </a:lstStyle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de-DE" kern="0" dirty="0"/>
          </a:p>
        </p:txBody>
      </p:sp>
      <p:sp>
        <p:nvSpPr>
          <p:cNvPr id="5" name="Inhaltsplatzhalter 2"/>
          <p:cNvSpPr txBox="1">
            <a:spLocks/>
          </p:cNvSpPr>
          <p:nvPr/>
        </p:nvSpPr>
        <p:spPr bwMode="auto">
          <a:xfrm>
            <a:off x="522289" y="1628800"/>
            <a:ext cx="8208591" cy="446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0038F0"/>
                </a:solidFill>
                <a:latin typeface="+mn-lt"/>
                <a:ea typeface="+mn-ea"/>
                <a:cs typeface="+mn-cs"/>
              </a:defRPr>
            </a:lvl1pPr>
            <a:lvl2pPr marL="358775" indent="-357188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D3242E"/>
              </a:buClr>
              <a:buFont typeface="Wingdings" pitchFamily="2" charset="2"/>
              <a:buChar char="§"/>
              <a:defRPr sz="2000">
                <a:solidFill>
                  <a:srgbClr val="0038F0"/>
                </a:solidFill>
                <a:latin typeface="+mn-lt"/>
              </a:defRPr>
            </a:lvl2pPr>
            <a:lvl3pPr marL="719138" indent="-358775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>
                <a:solidFill>
                  <a:srgbClr val="0038F0"/>
                </a:solidFill>
                <a:latin typeface="+mn-lt"/>
              </a:defRPr>
            </a:lvl3pPr>
            <a:lvl4pPr marL="1160463" indent="-439738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600">
                <a:solidFill>
                  <a:srgbClr val="0038F0"/>
                </a:solidFill>
                <a:latin typeface="+mn-lt"/>
              </a:defRPr>
            </a:lvl4pPr>
            <a:lvl5pPr marL="1520825" indent="-358775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rgbClr val="0038F0"/>
                </a:solidFill>
                <a:latin typeface="+mn-lt"/>
              </a:defRPr>
            </a:lvl5pPr>
            <a:lvl6pPr marL="1978025" indent="-358775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rgbClr val="0038F0"/>
                </a:solidFill>
                <a:latin typeface="+mn-lt"/>
              </a:defRPr>
            </a:lvl6pPr>
            <a:lvl7pPr marL="2435225" indent="-358775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rgbClr val="0038F0"/>
                </a:solidFill>
                <a:latin typeface="+mn-lt"/>
              </a:defRPr>
            </a:lvl7pPr>
            <a:lvl8pPr marL="2892425" indent="-358775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rgbClr val="0038F0"/>
                </a:solidFill>
                <a:latin typeface="+mn-lt"/>
              </a:defRPr>
            </a:lvl8pPr>
            <a:lvl9pPr marL="3349625" indent="-358775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rgbClr val="0038F0"/>
                </a:solidFill>
                <a:latin typeface="+mn-lt"/>
              </a:defRPr>
            </a:lvl9pPr>
          </a:lstStyle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1800" kern="0" dirty="0" smtClean="0"/>
              <a:t>Berechnungen erfolgen grundsätzlich auf einzelbetrieblicher Ebene mit betriebsindividuellen Daten. Ersatzweise können regionale Referenzwerte herangezogen werden.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1800" kern="0" dirty="0" smtClean="0"/>
              <a:t>(Voraussichtliche) Erlöse in der Boden- und Tierproduktion im Dürrejahr 2018/19 werden einem dreijährigen Referenzzeitraum  (WJ 15/16 bis 17/18) gegenübergestellt.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1800" kern="0" dirty="0" smtClean="0"/>
              <a:t>Zusätzliche in unmittelbarer Folge der Dürre entstehende Aufwendungen werden berücksichtigt.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1800" kern="0" dirty="0" smtClean="0"/>
              <a:t>Etwaige Versicherungsleistungen sowie zweckgebundene Hilfen Dritter müssen gegengerechnet werden.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1800" kern="0" dirty="0" smtClean="0"/>
              <a:t>Nicht entstandene (eingesparte) Aufwendungen werden ebenfalls abgezogen. 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1800" kern="0" dirty="0" smtClean="0"/>
              <a:t>Finale Bestimmung anhand des BF-Abschlusses WJ 2018/19</a:t>
            </a:r>
          </a:p>
        </p:txBody>
      </p:sp>
    </p:spTree>
    <p:extLst>
      <p:ext uri="{BB962C8B-B14F-4D97-AF65-F5344CB8AC3E}">
        <p14:creationId xmlns:p14="http://schemas.microsoft.com/office/powerpoint/2010/main" val="1702321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1560" y="620688"/>
            <a:ext cx="2604913" cy="2813620"/>
          </a:xfrm>
        </p:spPr>
        <p:txBody>
          <a:bodyPr/>
          <a:lstStyle/>
          <a:p>
            <a:r>
              <a:rPr lang="de-DE" dirty="0" smtClean="0"/>
              <a:t>Berechnungsblatt</a:t>
            </a:r>
            <a:br>
              <a:rPr lang="de-DE" dirty="0" smtClean="0"/>
            </a:br>
            <a:r>
              <a:rPr lang="de-DE" dirty="0" smtClean="0"/>
              <a:t>Schadens-</a:t>
            </a:r>
            <a:br>
              <a:rPr lang="de-DE" dirty="0" smtClean="0"/>
            </a:br>
            <a:r>
              <a:rPr lang="de-DE" dirty="0" err="1" smtClean="0"/>
              <a:t>berechnung</a:t>
            </a:r>
            <a:r>
              <a:rPr lang="de-DE" dirty="0" smtClean="0"/>
              <a:t> I</a:t>
            </a:r>
            <a:br>
              <a:rPr lang="de-DE" dirty="0" smtClean="0"/>
            </a:br>
            <a:r>
              <a:rPr lang="de-DE" sz="1800" dirty="0" smtClean="0"/>
              <a:t>(Erlösdifferenz</a:t>
            </a:r>
            <a:br>
              <a:rPr lang="de-DE" sz="1800" dirty="0" smtClean="0"/>
            </a:br>
            <a:r>
              <a:rPr lang="de-DE" sz="1800" dirty="0" smtClean="0"/>
              <a:t>Boden- und</a:t>
            </a:r>
            <a:br>
              <a:rPr lang="de-DE" sz="1800" dirty="0" smtClean="0"/>
            </a:br>
            <a:r>
              <a:rPr lang="de-DE" sz="1800" dirty="0" smtClean="0"/>
              <a:t>Tierproduktion)</a:t>
            </a:r>
            <a:endParaRPr lang="de-DE" sz="1800" dirty="0"/>
          </a:p>
        </p:txBody>
      </p:sp>
      <p:sp>
        <p:nvSpPr>
          <p:cNvPr id="4" name="Inhaltsplatzhalter 2"/>
          <p:cNvSpPr txBox="1">
            <a:spLocks/>
          </p:cNvSpPr>
          <p:nvPr/>
        </p:nvSpPr>
        <p:spPr bwMode="auto">
          <a:xfrm>
            <a:off x="718160" y="2060848"/>
            <a:ext cx="7816850" cy="424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0038F0"/>
                </a:solidFill>
                <a:latin typeface="+mn-lt"/>
                <a:ea typeface="+mn-ea"/>
                <a:cs typeface="+mn-cs"/>
              </a:defRPr>
            </a:lvl1pPr>
            <a:lvl2pPr marL="358775" indent="-357188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D3242E"/>
              </a:buClr>
              <a:buFont typeface="Wingdings" pitchFamily="2" charset="2"/>
              <a:buChar char="§"/>
              <a:defRPr sz="2000">
                <a:solidFill>
                  <a:srgbClr val="0038F0"/>
                </a:solidFill>
                <a:latin typeface="+mn-lt"/>
              </a:defRPr>
            </a:lvl2pPr>
            <a:lvl3pPr marL="719138" indent="-358775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>
                <a:solidFill>
                  <a:srgbClr val="0038F0"/>
                </a:solidFill>
                <a:latin typeface="+mn-lt"/>
              </a:defRPr>
            </a:lvl3pPr>
            <a:lvl4pPr marL="1160463" indent="-439738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600">
                <a:solidFill>
                  <a:srgbClr val="0038F0"/>
                </a:solidFill>
                <a:latin typeface="+mn-lt"/>
              </a:defRPr>
            </a:lvl4pPr>
            <a:lvl5pPr marL="1520825" indent="-358775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rgbClr val="0038F0"/>
                </a:solidFill>
                <a:latin typeface="+mn-lt"/>
              </a:defRPr>
            </a:lvl5pPr>
            <a:lvl6pPr marL="1978025" indent="-358775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rgbClr val="0038F0"/>
                </a:solidFill>
                <a:latin typeface="+mn-lt"/>
              </a:defRPr>
            </a:lvl6pPr>
            <a:lvl7pPr marL="2435225" indent="-358775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rgbClr val="0038F0"/>
                </a:solidFill>
                <a:latin typeface="+mn-lt"/>
              </a:defRPr>
            </a:lvl7pPr>
            <a:lvl8pPr marL="2892425" indent="-358775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rgbClr val="0038F0"/>
                </a:solidFill>
                <a:latin typeface="+mn-lt"/>
              </a:defRPr>
            </a:lvl8pPr>
            <a:lvl9pPr marL="3349625" indent="-358775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rgbClr val="0038F0"/>
                </a:solidFill>
                <a:latin typeface="+mn-lt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e-DE" sz="2200" b="0" i="0" u="none" strike="noStrike" kern="0" cap="none" spc="0" normalizeH="0" baseline="0" noProof="0" dirty="0">
              <a:ln>
                <a:noFill/>
              </a:ln>
              <a:solidFill>
                <a:srgbClr val="0038F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2"/>
          <a:srcRect l="46672" t="21730" r="29993" b="9632"/>
          <a:stretch/>
        </p:blipFill>
        <p:spPr>
          <a:xfrm>
            <a:off x="3131840" y="980728"/>
            <a:ext cx="5904656" cy="5328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450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1560" y="620688"/>
            <a:ext cx="7923450" cy="792088"/>
          </a:xfrm>
        </p:spPr>
        <p:txBody>
          <a:bodyPr/>
          <a:lstStyle/>
          <a:p>
            <a:r>
              <a:rPr lang="de-DE" dirty="0" smtClean="0"/>
              <a:t>Berechnungsblatt</a:t>
            </a:r>
            <a:r>
              <a:rPr lang="de-DE" dirty="0"/>
              <a:t> </a:t>
            </a:r>
            <a:r>
              <a:rPr lang="de-DE" dirty="0" smtClean="0"/>
              <a:t>Schadensberechnung II</a:t>
            </a:r>
            <a:br>
              <a:rPr lang="de-DE" dirty="0" smtClean="0"/>
            </a:br>
            <a:r>
              <a:rPr lang="de-DE" sz="1800" dirty="0" smtClean="0"/>
              <a:t>(zusätzliche Ausgaben, Hilfen Dritter, eingesparte Aufwendungen)</a:t>
            </a:r>
            <a:endParaRPr lang="de-DE" sz="1800" dirty="0"/>
          </a:p>
        </p:txBody>
      </p:sp>
      <p:sp>
        <p:nvSpPr>
          <p:cNvPr id="4" name="Inhaltsplatzhalter 2"/>
          <p:cNvSpPr txBox="1">
            <a:spLocks/>
          </p:cNvSpPr>
          <p:nvPr/>
        </p:nvSpPr>
        <p:spPr bwMode="auto">
          <a:xfrm>
            <a:off x="718160" y="2060848"/>
            <a:ext cx="7816850" cy="424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0038F0"/>
                </a:solidFill>
                <a:latin typeface="+mn-lt"/>
                <a:ea typeface="+mn-ea"/>
                <a:cs typeface="+mn-cs"/>
              </a:defRPr>
            </a:lvl1pPr>
            <a:lvl2pPr marL="358775" indent="-357188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D3242E"/>
              </a:buClr>
              <a:buFont typeface="Wingdings" pitchFamily="2" charset="2"/>
              <a:buChar char="§"/>
              <a:defRPr sz="2000">
                <a:solidFill>
                  <a:srgbClr val="0038F0"/>
                </a:solidFill>
                <a:latin typeface="+mn-lt"/>
              </a:defRPr>
            </a:lvl2pPr>
            <a:lvl3pPr marL="719138" indent="-358775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>
                <a:solidFill>
                  <a:srgbClr val="0038F0"/>
                </a:solidFill>
                <a:latin typeface="+mn-lt"/>
              </a:defRPr>
            </a:lvl3pPr>
            <a:lvl4pPr marL="1160463" indent="-439738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600">
                <a:solidFill>
                  <a:srgbClr val="0038F0"/>
                </a:solidFill>
                <a:latin typeface="+mn-lt"/>
              </a:defRPr>
            </a:lvl4pPr>
            <a:lvl5pPr marL="1520825" indent="-358775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rgbClr val="0038F0"/>
                </a:solidFill>
                <a:latin typeface="+mn-lt"/>
              </a:defRPr>
            </a:lvl5pPr>
            <a:lvl6pPr marL="1978025" indent="-358775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rgbClr val="0038F0"/>
                </a:solidFill>
                <a:latin typeface="+mn-lt"/>
              </a:defRPr>
            </a:lvl6pPr>
            <a:lvl7pPr marL="2435225" indent="-358775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rgbClr val="0038F0"/>
                </a:solidFill>
                <a:latin typeface="+mn-lt"/>
              </a:defRPr>
            </a:lvl7pPr>
            <a:lvl8pPr marL="2892425" indent="-358775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rgbClr val="0038F0"/>
                </a:solidFill>
                <a:latin typeface="+mn-lt"/>
              </a:defRPr>
            </a:lvl8pPr>
            <a:lvl9pPr marL="3349625" indent="-358775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rgbClr val="0038F0"/>
                </a:solidFill>
                <a:latin typeface="+mn-lt"/>
              </a:defRPr>
            </a:lvl9pPr>
          </a:lstStyle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de-DE" kern="0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/>
          <a:srcRect l="46672" t="21730" r="24659" b="8731"/>
          <a:stretch/>
        </p:blipFill>
        <p:spPr>
          <a:xfrm>
            <a:off x="1008889" y="1412776"/>
            <a:ext cx="7128792" cy="5305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92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42951" y="687389"/>
            <a:ext cx="8077200" cy="509364"/>
          </a:xfrm>
        </p:spPr>
        <p:txBody>
          <a:bodyPr/>
          <a:lstStyle/>
          <a:p>
            <a:r>
              <a:rPr lang="de-DE" dirty="0" smtClean="0"/>
              <a:t>Zusammenfassende Prüfung der Existenzgefährdungskriterien</a:t>
            </a:r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/>
          <a:srcRect l="46672" t="21731" r="27325" b="23942"/>
          <a:stretch/>
        </p:blipFill>
        <p:spPr>
          <a:xfrm>
            <a:off x="899592" y="1556792"/>
            <a:ext cx="7200800" cy="4615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001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000" dirty="0" smtClean="0"/>
              <a:t>Prüfkriterium kurzfristig zumutbar verwertbares Privatvermögen</a:t>
            </a:r>
            <a:r>
              <a:rPr lang="de-DE" dirty="0" smtClean="0"/>
              <a:t/>
            </a:r>
            <a:br>
              <a:rPr lang="de-DE" dirty="0" smtClean="0"/>
            </a:br>
            <a:endParaRPr lang="de-DE" dirty="0"/>
          </a:p>
        </p:txBody>
      </p:sp>
      <p:sp>
        <p:nvSpPr>
          <p:cNvPr id="4" name="Inhaltsplatzhalter 2"/>
          <p:cNvSpPr txBox="1">
            <a:spLocks/>
          </p:cNvSpPr>
          <p:nvPr/>
        </p:nvSpPr>
        <p:spPr bwMode="auto">
          <a:xfrm>
            <a:off x="718160" y="2060848"/>
            <a:ext cx="7816850" cy="424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0038F0"/>
                </a:solidFill>
                <a:latin typeface="+mn-lt"/>
                <a:ea typeface="+mn-ea"/>
                <a:cs typeface="+mn-cs"/>
              </a:defRPr>
            </a:lvl1pPr>
            <a:lvl2pPr marL="358775" indent="-357188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D3242E"/>
              </a:buClr>
              <a:buFont typeface="Wingdings" pitchFamily="2" charset="2"/>
              <a:buChar char="§"/>
              <a:defRPr sz="2000">
                <a:solidFill>
                  <a:srgbClr val="0038F0"/>
                </a:solidFill>
                <a:latin typeface="+mn-lt"/>
              </a:defRPr>
            </a:lvl2pPr>
            <a:lvl3pPr marL="719138" indent="-358775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>
                <a:solidFill>
                  <a:srgbClr val="0038F0"/>
                </a:solidFill>
                <a:latin typeface="+mn-lt"/>
              </a:defRPr>
            </a:lvl3pPr>
            <a:lvl4pPr marL="1160463" indent="-439738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600">
                <a:solidFill>
                  <a:srgbClr val="0038F0"/>
                </a:solidFill>
                <a:latin typeface="+mn-lt"/>
              </a:defRPr>
            </a:lvl4pPr>
            <a:lvl5pPr marL="1520825" indent="-358775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rgbClr val="0038F0"/>
                </a:solidFill>
                <a:latin typeface="+mn-lt"/>
              </a:defRPr>
            </a:lvl5pPr>
            <a:lvl6pPr marL="1978025" indent="-358775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rgbClr val="0038F0"/>
                </a:solidFill>
                <a:latin typeface="+mn-lt"/>
              </a:defRPr>
            </a:lvl6pPr>
            <a:lvl7pPr marL="2435225" indent="-358775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rgbClr val="0038F0"/>
                </a:solidFill>
                <a:latin typeface="+mn-lt"/>
              </a:defRPr>
            </a:lvl7pPr>
            <a:lvl8pPr marL="2892425" indent="-358775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rgbClr val="0038F0"/>
                </a:solidFill>
                <a:latin typeface="+mn-lt"/>
              </a:defRPr>
            </a:lvl8pPr>
            <a:lvl9pPr marL="3349625" indent="-358775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rgbClr val="0038F0"/>
                </a:solidFill>
                <a:latin typeface="+mn-lt"/>
              </a:defRPr>
            </a:lvl9pPr>
          </a:lstStyle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de-DE" kern="0" dirty="0"/>
          </a:p>
        </p:txBody>
      </p:sp>
      <p:sp>
        <p:nvSpPr>
          <p:cNvPr id="5" name="Inhaltsplatzhalter 2"/>
          <p:cNvSpPr txBox="1">
            <a:spLocks/>
          </p:cNvSpPr>
          <p:nvPr/>
        </p:nvSpPr>
        <p:spPr bwMode="auto">
          <a:xfrm>
            <a:off x="742951" y="1570914"/>
            <a:ext cx="7816850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0038F0"/>
                </a:solidFill>
                <a:latin typeface="+mn-lt"/>
                <a:ea typeface="+mn-ea"/>
                <a:cs typeface="+mn-cs"/>
              </a:defRPr>
            </a:lvl1pPr>
            <a:lvl2pPr marL="358775" indent="-357188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D3242E"/>
              </a:buClr>
              <a:buFont typeface="Wingdings" pitchFamily="2" charset="2"/>
              <a:buChar char="§"/>
              <a:defRPr sz="2000">
                <a:solidFill>
                  <a:srgbClr val="0038F0"/>
                </a:solidFill>
                <a:latin typeface="+mn-lt"/>
              </a:defRPr>
            </a:lvl2pPr>
            <a:lvl3pPr marL="719138" indent="-358775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>
                <a:solidFill>
                  <a:srgbClr val="0038F0"/>
                </a:solidFill>
                <a:latin typeface="+mn-lt"/>
              </a:defRPr>
            </a:lvl3pPr>
            <a:lvl4pPr marL="1160463" indent="-439738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600">
                <a:solidFill>
                  <a:srgbClr val="0038F0"/>
                </a:solidFill>
                <a:latin typeface="+mn-lt"/>
              </a:defRPr>
            </a:lvl4pPr>
            <a:lvl5pPr marL="1520825" indent="-358775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rgbClr val="0038F0"/>
                </a:solidFill>
                <a:latin typeface="+mn-lt"/>
              </a:defRPr>
            </a:lvl5pPr>
            <a:lvl6pPr marL="1978025" indent="-358775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rgbClr val="0038F0"/>
                </a:solidFill>
                <a:latin typeface="+mn-lt"/>
              </a:defRPr>
            </a:lvl6pPr>
            <a:lvl7pPr marL="2435225" indent="-358775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rgbClr val="0038F0"/>
                </a:solidFill>
                <a:latin typeface="+mn-lt"/>
              </a:defRPr>
            </a:lvl7pPr>
            <a:lvl8pPr marL="2892425" indent="-358775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rgbClr val="0038F0"/>
                </a:solidFill>
                <a:latin typeface="+mn-lt"/>
              </a:defRPr>
            </a:lvl8pPr>
            <a:lvl9pPr marL="3349625" indent="-358775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rgbClr val="0038F0"/>
                </a:solidFill>
                <a:latin typeface="+mn-lt"/>
              </a:defRPr>
            </a:lvl9pPr>
          </a:lstStyle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2000" kern="0" dirty="0" smtClean="0"/>
              <a:t>Umfassende Vermögenserklärung des Einzelunternehmer-Ehepaares bzw. aller Gesellschafter notwendig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2000" kern="0" dirty="0" smtClean="0"/>
              <a:t>Vorlage von Bankauskünften </a:t>
            </a:r>
            <a:r>
              <a:rPr lang="de-DE" sz="1800" kern="0" dirty="0" smtClean="0"/>
              <a:t>der</a:t>
            </a:r>
            <a:r>
              <a:rPr lang="de-DE" sz="2000" kern="0" dirty="0" smtClean="0"/>
              <a:t> Hausbanken erforderlich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2000" kern="0" dirty="0" smtClean="0"/>
              <a:t>Festlegung des kurzfristig zumutbar verwertbaren Privatvermögens durch jeweilige Einzelfallbeurteilung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2000" kern="0" dirty="0" smtClean="0"/>
              <a:t>Freibetrag bei der Anrechnung in Höhe von 50% des ermittelten Dürreschadens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320" y="4492298"/>
            <a:ext cx="2843808" cy="1895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850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Berechnungsblatt</a:t>
            </a:r>
            <a:r>
              <a:rPr lang="de-DE" dirty="0"/>
              <a:t/>
            </a:r>
            <a:br>
              <a:rPr lang="de-DE" dirty="0"/>
            </a:br>
            <a:r>
              <a:rPr lang="de-DE" sz="2000" dirty="0"/>
              <a:t>Prüfkriterium kurzfristig zumutbar verwertbares Privatvermögen</a:t>
            </a:r>
            <a:r>
              <a:rPr lang="de-DE" dirty="0" smtClean="0"/>
              <a:t/>
            </a:r>
            <a:br>
              <a:rPr lang="de-DE" dirty="0" smtClean="0"/>
            </a:br>
            <a:endParaRPr lang="de-DE" dirty="0"/>
          </a:p>
        </p:txBody>
      </p:sp>
      <p:sp>
        <p:nvSpPr>
          <p:cNvPr id="4" name="Inhaltsplatzhalter 2"/>
          <p:cNvSpPr txBox="1">
            <a:spLocks/>
          </p:cNvSpPr>
          <p:nvPr/>
        </p:nvSpPr>
        <p:spPr bwMode="auto">
          <a:xfrm>
            <a:off x="718160" y="2060848"/>
            <a:ext cx="7816850" cy="424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0038F0"/>
                </a:solidFill>
                <a:latin typeface="+mn-lt"/>
                <a:ea typeface="+mn-ea"/>
                <a:cs typeface="+mn-cs"/>
              </a:defRPr>
            </a:lvl1pPr>
            <a:lvl2pPr marL="358775" indent="-357188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D3242E"/>
              </a:buClr>
              <a:buFont typeface="Wingdings" pitchFamily="2" charset="2"/>
              <a:buChar char="§"/>
              <a:defRPr sz="2000">
                <a:solidFill>
                  <a:srgbClr val="0038F0"/>
                </a:solidFill>
                <a:latin typeface="+mn-lt"/>
              </a:defRPr>
            </a:lvl2pPr>
            <a:lvl3pPr marL="719138" indent="-358775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>
                <a:solidFill>
                  <a:srgbClr val="0038F0"/>
                </a:solidFill>
                <a:latin typeface="+mn-lt"/>
              </a:defRPr>
            </a:lvl3pPr>
            <a:lvl4pPr marL="1160463" indent="-439738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600">
                <a:solidFill>
                  <a:srgbClr val="0038F0"/>
                </a:solidFill>
                <a:latin typeface="+mn-lt"/>
              </a:defRPr>
            </a:lvl4pPr>
            <a:lvl5pPr marL="1520825" indent="-358775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rgbClr val="0038F0"/>
                </a:solidFill>
                <a:latin typeface="+mn-lt"/>
              </a:defRPr>
            </a:lvl5pPr>
            <a:lvl6pPr marL="1978025" indent="-358775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rgbClr val="0038F0"/>
                </a:solidFill>
                <a:latin typeface="+mn-lt"/>
              </a:defRPr>
            </a:lvl6pPr>
            <a:lvl7pPr marL="2435225" indent="-358775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rgbClr val="0038F0"/>
                </a:solidFill>
                <a:latin typeface="+mn-lt"/>
              </a:defRPr>
            </a:lvl7pPr>
            <a:lvl8pPr marL="2892425" indent="-358775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rgbClr val="0038F0"/>
                </a:solidFill>
                <a:latin typeface="+mn-lt"/>
              </a:defRPr>
            </a:lvl8pPr>
            <a:lvl9pPr marL="3349625" indent="-358775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rgbClr val="0038F0"/>
                </a:solidFill>
                <a:latin typeface="+mn-lt"/>
              </a:defRPr>
            </a:lvl9pPr>
          </a:lstStyle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de-DE" kern="0" dirty="0"/>
          </a:p>
        </p:txBody>
      </p:sp>
      <p:sp>
        <p:nvSpPr>
          <p:cNvPr id="5" name="Inhaltsplatzhalter 2"/>
          <p:cNvSpPr txBox="1">
            <a:spLocks/>
          </p:cNvSpPr>
          <p:nvPr/>
        </p:nvSpPr>
        <p:spPr bwMode="auto">
          <a:xfrm>
            <a:off x="787598" y="1772816"/>
            <a:ext cx="7816850" cy="424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0038F0"/>
                </a:solidFill>
                <a:latin typeface="+mn-lt"/>
                <a:ea typeface="+mn-ea"/>
                <a:cs typeface="+mn-cs"/>
              </a:defRPr>
            </a:lvl1pPr>
            <a:lvl2pPr marL="358775" indent="-357188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D3242E"/>
              </a:buClr>
              <a:buFont typeface="Wingdings" pitchFamily="2" charset="2"/>
              <a:buChar char="§"/>
              <a:defRPr sz="2000">
                <a:solidFill>
                  <a:srgbClr val="0038F0"/>
                </a:solidFill>
                <a:latin typeface="+mn-lt"/>
              </a:defRPr>
            </a:lvl2pPr>
            <a:lvl3pPr marL="719138" indent="-358775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>
                <a:solidFill>
                  <a:srgbClr val="0038F0"/>
                </a:solidFill>
                <a:latin typeface="+mn-lt"/>
              </a:defRPr>
            </a:lvl3pPr>
            <a:lvl4pPr marL="1160463" indent="-439738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600">
                <a:solidFill>
                  <a:srgbClr val="0038F0"/>
                </a:solidFill>
                <a:latin typeface="+mn-lt"/>
              </a:defRPr>
            </a:lvl4pPr>
            <a:lvl5pPr marL="1520825" indent="-358775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rgbClr val="0038F0"/>
                </a:solidFill>
                <a:latin typeface="+mn-lt"/>
              </a:defRPr>
            </a:lvl5pPr>
            <a:lvl6pPr marL="1978025" indent="-358775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rgbClr val="0038F0"/>
                </a:solidFill>
                <a:latin typeface="+mn-lt"/>
              </a:defRPr>
            </a:lvl6pPr>
            <a:lvl7pPr marL="2435225" indent="-358775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rgbClr val="0038F0"/>
                </a:solidFill>
                <a:latin typeface="+mn-lt"/>
              </a:defRPr>
            </a:lvl7pPr>
            <a:lvl8pPr marL="2892425" indent="-358775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rgbClr val="0038F0"/>
                </a:solidFill>
                <a:latin typeface="+mn-lt"/>
              </a:defRPr>
            </a:lvl8pPr>
            <a:lvl9pPr marL="3349625" indent="-358775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rgbClr val="0038F0"/>
                </a:solidFill>
                <a:latin typeface="+mn-lt"/>
              </a:defRPr>
            </a:lvl9pPr>
          </a:lstStyle>
          <a:p>
            <a:pPr>
              <a:spcAft>
                <a:spcPts val="600"/>
              </a:spcAft>
            </a:pPr>
            <a:endParaRPr lang="de-DE" kern="0" dirty="0" smtClean="0"/>
          </a:p>
        </p:txBody>
      </p:sp>
      <p:graphicFrame>
        <p:nvGraphicFramePr>
          <p:cNvPr id="6" name="Tabelle 5"/>
          <p:cNvGraphicFramePr>
            <a:graphicFrameLocks noGrp="1"/>
          </p:cNvGraphicFramePr>
          <p:nvPr>
            <p:extLst/>
          </p:nvPr>
        </p:nvGraphicFramePr>
        <p:xfrm>
          <a:off x="742951" y="1556792"/>
          <a:ext cx="8051802" cy="2906736"/>
        </p:xfrm>
        <a:graphic>
          <a:graphicData uri="http://schemas.openxmlformats.org/drawingml/2006/table">
            <a:tbl>
              <a:tblPr/>
              <a:tblGrid>
                <a:gridCol w="1212012">
                  <a:extLst>
                    <a:ext uri="{9D8B030D-6E8A-4147-A177-3AD203B41FA5}">
                      <a16:colId xmlns:a16="http://schemas.microsoft.com/office/drawing/2014/main" xmlns="" val="3270058073"/>
                    </a:ext>
                  </a:extLst>
                </a:gridCol>
                <a:gridCol w="575706">
                  <a:extLst>
                    <a:ext uri="{9D8B030D-6E8A-4147-A177-3AD203B41FA5}">
                      <a16:colId xmlns:a16="http://schemas.microsoft.com/office/drawing/2014/main" xmlns="" val="3227077935"/>
                    </a:ext>
                  </a:extLst>
                </a:gridCol>
                <a:gridCol w="575706">
                  <a:extLst>
                    <a:ext uri="{9D8B030D-6E8A-4147-A177-3AD203B41FA5}">
                      <a16:colId xmlns:a16="http://schemas.microsoft.com/office/drawing/2014/main" xmlns="" val="3287903981"/>
                    </a:ext>
                  </a:extLst>
                </a:gridCol>
                <a:gridCol w="575706">
                  <a:extLst>
                    <a:ext uri="{9D8B030D-6E8A-4147-A177-3AD203B41FA5}">
                      <a16:colId xmlns:a16="http://schemas.microsoft.com/office/drawing/2014/main" xmlns="" val="2876854747"/>
                    </a:ext>
                  </a:extLst>
                </a:gridCol>
                <a:gridCol w="575706">
                  <a:extLst>
                    <a:ext uri="{9D8B030D-6E8A-4147-A177-3AD203B41FA5}">
                      <a16:colId xmlns:a16="http://schemas.microsoft.com/office/drawing/2014/main" xmlns="" val="2025396664"/>
                    </a:ext>
                  </a:extLst>
                </a:gridCol>
                <a:gridCol w="575706">
                  <a:extLst>
                    <a:ext uri="{9D8B030D-6E8A-4147-A177-3AD203B41FA5}">
                      <a16:colId xmlns:a16="http://schemas.microsoft.com/office/drawing/2014/main" xmlns="" val="3692305261"/>
                    </a:ext>
                  </a:extLst>
                </a:gridCol>
                <a:gridCol w="575706">
                  <a:extLst>
                    <a:ext uri="{9D8B030D-6E8A-4147-A177-3AD203B41FA5}">
                      <a16:colId xmlns:a16="http://schemas.microsoft.com/office/drawing/2014/main" xmlns="" val="2892913757"/>
                    </a:ext>
                  </a:extLst>
                </a:gridCol>
                <a:gridCol w="606006">
                  <a:extLst>
                    <a:ext uri="{9D8B030D-6E8A-4147-A177-3AD203B41FA5}">
                      <a16:colId xmlns:a16="http://schemas.microsoft.com/office/drawing/2014/main" xmlns="" val="1875855494"/>
                    </a:ext>
                  </a:extLst>
                </a:gridCol>
                <a:gridCol w="606006">
                  <a:extLst>
                    <a:ext uri="{9D8B030D-6E8A-4147-A177-3AD203B41FA5}">
                      <a16:colId xmlns:a16="http://schemas.microsoft.com/office/drawing/2014/main" xmlns="" val="2596367480"/>
                    </a:ext>
                  </a:extLst>
                </a:gridCol>
                <a:gridCol w="2173542">
                  <a:extLst>
                    <a:ext uri="{9D8B030D-6E8A-4147-A177-3AD203B41FA5}">
                      <a16:colId xmlns:a16="http://schemas.microsoft.com/office/drawing/2014/main" xmlns="" val="2468305402"/>
                    </a:ext>
                  </a:extLst>
                </a:gridCol>
              </a:tblGrid>
              <a:tr h="162654"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de-DE" sz="7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Blatt 6: Einzusetzendes Privatvermögen zum Stichtag 30.06.2018 (Zf. 4.2. der Richtlinie)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124196170"/>
                  </a:ext>
                </a:extLst>
              </a:tr>
              <a:tr h="121384">
                <a:tc gridSpan="3">
                  <a:txBody>
                    <a:bodyPr/>
                    <a:lstStyle/>
                    <a:p>
                      <a:pPr algn="l" fontAlgn="ctr"/>
                      <a:r>
                        <a:rPr lang="de-DE" sz="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Gesellschafter 1 (Einzelunternehmer) und Ehe- oder Lebenspartner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de-DE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21841302"/>
                  </a:ext>
                </a:extLst>
              </a:tr>
              <a:tr h="121384">
                <a:tc gridSpan="3">
                  <a:txBody>
                    <a:bodyPr/>
                    <a:lstStyle/>
                    <a:p>
                      <a:pPr algn="l" fontAlgn="ctr"/>
                      <a:r>
                        <a:rPr lang="de-DE" sz="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Vermögen laut Bankauskünften (Stichtag 30.06.2018)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90009560"/>
                  </a:ext>
                </a:extLst>
              </a:tr>
              <a:tr h="121384">
                <a:tc>
                  <a:txBody>
                    <a:bodyPr/>
                    <a:lstStyle/>
                    <a:p>
                      <a:pPr algn="l" fontAlgn="ctr"/>
                      <a:r>
                        <a:rPr lang="de-DE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Bank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Schätzung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Nachweis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86192905"/>
                  </a:ext>
                </a:extLst>
              </a:tr>
              <a:tr h="121384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de-DE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Name der Bank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de-DE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Sparkasse Mittelland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de-DE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Volksbank Testdorf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de-DE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Bausparkasse rot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de-DE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de-DE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de-DE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Summe Vermögen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de-DE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Davon kurzfristig, zumutbar verwertbar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de-DE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Erläuterung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76139404"/>
                  </a:ext>
                </a:extLst>
              </a:tr>
              <a:tr h="121384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698649055"/>
                  </a:ext>
                </a:extLst>
              </a:tr>
              <a:tr h="121384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391994251"/>
                  </a:ext>
                </a:extLst>
              </a:tr>
              <a:tr h="121384">
                <a:tc>
                  <a:txBody>
                    <a:bodyPr/>
                    <a:lstStyle/>
                    <a:p>
                      <a:pPr algn="l" fontAlgn="ctr"/>
                      <a:r>
                        <a:rPr lang="de-DE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Datum Bankbescheinigung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15.11.2018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17.11.2018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05.11.2018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407705099"/>
                  </a:ext>
                </a:extLst>
              </a:tr>
              <a:tr h="121384">
                <a:tc>
                  <a:txBody>
                    <a:bodyPr/>
                    <a:lstStyle/>
                    <a:p>
                      <a:pPr algn="l" fontAlgn="ctr"/>
                      <a:r>
                        <a:rPr lang="de-DE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Euro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Euro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Euro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Euro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Euro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Euro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Euro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Euro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926559802"/>
                  </a:ext>
                </a:extLst>
              </a:tr>
              <a:tr h="121384">
                <a:tc>
                  <a:txBody>
                    <a:bodyPr/>
                    <a:lstStyle/>
                    <a:p>
                      <a:pPr algn="l" fontAlgn="ctr"/>
                      <a:r>
                        <a:rPr lang="de-DE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Guthaben auf Girokonto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2.500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-2.000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500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358792171"/>
                  </a:ext>
                </a:extLst>
              </a:tr>
              <a:tr h="121384">
                <a:tc>
                  <a:txBody>
                    <a:bodyPr/>
                    <a:lstStyle/>
                    <a:p>
                      <a:pPr algn="l" fontAlgn="ctr"/>
                      <a:r>
                        <a:rPr lang="de-DE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Fest-/ Termingeldanlage &lt; 1 Jahr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21.000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21.000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249314634"/>
                  </a:ext>
                </a:extLst>
              </a:tr>
              <a:tr h="121384">
                <a:tc>
                  <a:txBody>
                    <a:bodyPr/>
                    <a:lstStyle/>
                    <a:p>
                      <a:pPr algn="l" fontAlgn="ctr"/>
                      <a:r>
                        <a:rPr lang="de-DE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Spareinlagen &gt; 1 Jahr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40.000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40.000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vorgesehen für 2. Mähdrescherrate im Dez. 2018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563349845"/>
                  </a:ext>
                </a:extLst>
              </a:tr>
              <a:tr h="121384">
                <a:tc>
                  <a:txBody>
                    <a:bodyPr/>
                    <a:lstStyle/>
                    <a:p>
                      <a:pPr algn="l" fontAlgn="ctr"/>
                      <a:r>
                        <a:rPr lang="de-DE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Bausparguthaben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25.000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25.000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vorgesehen für Umbau der Altenteilerwohnung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226570551"/>
                  </a:ext>
                </a:extLst>
              </a:tr>
              <a:tr h="121384">
                <a:tc>
                  <a:txBody>
                    <a:bodyPr/>
                    <a:lstStyle/>
                    <a:p>
                      <a:pPr algn="l" fontAlgn="ctr"/>
                      <a:r>
                        <a:rPr lang="de-DE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Wertpapiere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60.000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60.000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vorgesehen für eigene Altersvorsorge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272297351"/>
                  </a:ext>
                </a:extLst>
              </a:tr>
              <a:tr h="121384">
                <a:tc>
                  <a:txBody>
                    <a:bodyPr/>
                    <a:lstStyle/>
                    <a:p>
                      <a:pPr algn="l" fontAlgn="ctr"/>
                      <a:r>
                        <a:rPr lang="de-DE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68306316"/>
                  </a:ext>
                </a:extLst>
              </a:tr>
              <a:tr h="121384">
                <a:tc>
                  <a:txBody>
                    <a:bodyPr/>
                    <a:lstStyle/>
                    <a:p>
                      <a:pPr algn="l" fontAlgn="ctr"/>
                      <a:r>
                        <a:rPr lang="de-DE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49882694"/>
                  </a:ext>
                </a:extLst>
              </a:tr>
              <a:tr h="121384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de-DE" sz="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Sonstiges Vermögen zum Stichtag 30.06.2018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66911549"/>
                  </a:ext>
                </a:extLst>
              </a:tr>
              <a:tr h="121384">
                <a:tc>
                  <a:txBody>
                    <a:bodyPr/>
                    <a:lstStyle/>
                    <a:p>
                      <a:pPr algn="l" fontAlgn="ctr"/>
                      <a:r>
                        <a:rPr lang="de-DE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Haus- und Grundbesitz (nicht ldw.)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350.000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154533208"/>
                  </a:ext>
                </a:extLst>
              </a:tr>
              <a:tr h="121384">
                <a:tc>
                  <a:txBody>
                    <a:bodyPr/>
                    <a:lstStyle/>
                    <a:p>
                      <a:pPr algn="l" fontAlgn="ctr"/>
                      <a:r>
                        <a:rPr lang="de-DE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gewerbliche Betriebe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50.000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Zeitwert PV-Anlage auf Maschinenhalle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843936679"/>
                  </a:ext>
                </a:extLst>
              </a:tr>
              <a:tr h="121384">
                <a:tc>
                  <a:txBody>
                    <a:bodyPr/>
                    <a:lstStyle/>
                    <a:p>
                      <a:pPr algn="l" fontAlgn="ctr"/>
                      <a:r>
                        <a:rPr lang="de-DE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Barvermögen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500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902100854"/>
                  </a:ext>
                </a:extLst>
              </a:tr>
              <a:tr h="121384">
                <a:tc>
                  <a:txBody>
                    <a:bodyPr/>
                    <a:lstStyle/>
                    <a:p>
                      <a:pPr algn="l" fontAlgn="ctr"/>
                      <a:r>
                        <a:rPr lang="de-DE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Forderungen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32433087"/>
                  </a:ext>
                </a:extLst>
              </a:tr>
              <a:tr h="127453"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de-DE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111283646"/>
                  </a:ext>
                </a:extLst>
              </a:tr>
              <a:tr h="127453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de-DE" sz="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Gesamtvermögen Gesellschafter 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547.000 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 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 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25240783"/>
                  </a:ext>
                </a:extLst>
              </a:tr>
            </a:tbl>
          </a:graphicData>
        </a:graphic>
      </p:graphicFrame>
      <p:graphicFrame>
        <p:nvGraphicFramePr>
          <p:cNvPr id="8" name="Tabelle 7"/>
          <p:cNvGraphicFramePr>
            <a:graphicFrameLocks noGrp="1"/>
          </p:cNvGraphicFramePr>
          <p:nvPr>
            <p:extLst/>
          </p:nvPr>
        </p:nvGraphicFramePr>
        <p:xfrm>
          <a:off x="3515460" y="4463528"/>
          <a:ext cx="5321300" cy="2057400"/>
        </p:xfrm>
        <a:graphic>
          <a:graphicData uri="http://schemas.openxmlformats.org/drawingml/2006/table">
            <a:tbl>
              <a:tblPr/>
              <a:tblGrid>
                <a:gridCol w="952500">
                  <a:extLst>
                    <a:ext uri="{9D8B030D-6E8A-4147-A177-3AD203B41FA5}">
                      <a16:colId xmlns:a16="http://schemas.microsoft.com/office/drawing/2014/main" xmlns="" val="386523676"/>
                    </a:ext>
                  </a:extLst>
                </a:gridCol>
                <a:gridCol w="952500">
                  <a:extLst>
                    <a:ext uri="{9D8B030D-6E8A-4147-A177-3AD203B41FA5}">
                      <a16:colId xmlns:a16="http://schemas.microsoft.com/office/drawing/2014/main" xmlns="" val="2371229625"/>
                    </a:ext>
                  </a:extLst>
                </a:gridCol>
                <a:gridCol w="3416300">
                  <a:extLst>
                    <a:ext uri="{9D8B030D-6E8A-4147-A177-3AD203B41FA5}">
                      <a16:colId xmlns:a16="http://schemas.microsoft.com/office/drawing/2014/main" xmlns="" val="4204090171"/>
                    </a:ext>
                  </a:extLst>
                </a:gridCol>
              </a:tblGrid>
              <a:tr h="127853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Euro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Euro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6462248"/>
                  </a:ext>
                </a:extLst>
              </a:tr>
              <a:tr h="127853">
                <a:tc>
                  <a:txBody>
                    <a:bodyPr/>
                    <a:lstStyle/>
                    <a:p>
                      <a:pPr algn="r" fontAlgn="ctr"/>
                      <a:r>
                        <a:rPr lang="de-DE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500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500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195986997"/>
                  </a:ext>
                </a:extLst>
              </a:tr>
              <a:tr h="127853">
                <a:tc>
                  <a:txBody>
                    <a:bodyPr/>
                    <a:lstStyle/>
                    <a:p>
                      <a:pPr algn="r" fontAlgn="ctr"/>
                      <a:r>
                        <a:rPr lang="de-DE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21.000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21.000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46129444"/>
                  </a:ext>
                </a:extLst>
              </a:tr>
              <a:tr h="127853">
                <a:tc>
                  <a:txBody>
                    <a:bodyPr/>
                    <a:lstStyle/>
                    <a:p>
                      <a:pPr algn="l" fontAlgn="ctr"/>
                      <a:r>
                        <a:rPr lang="de-DE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vorgesehen für 2. Mähdrescherrate im Dez. 2018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03571199"/>
                  </a:ext>
                </a:extLst>
              </a:tr>
              <a:tr h="127853">
                <a:tc>
                  <a:txBody>
                    <a:bodyPr/>
                    <a:lstStyle/>
                    <a:p>
                      <a:pPr algn="l" fontAlgn="ctr"/>
                      <a:r>
                        <a:rPr lang="de-DE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vorgesehen für Umbau der Altenteilerwohnung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644660550"/>
                  </a:ext>
                </a:extLst>
              </a:tr>
              <a:tr h="127853">
                <a:tc>
                  <a:txBody>
                    <a:bodyPr/>
                    <a:lstStyle/>
                    <a:p>
                      <a:pPr algn="l" fontAlgn="ctr"/>
                      <a:r>
                        <a:rPr lang="de-DE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vorgesehen für eigene Altersvorsorge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674856129"/>
                  </a:ext>
                </a:extLst>
              </a:tr>
              <a:tr h="127853">
                <a:tc>
                  <a:txBody>
                    <a:bodyPr/>
                    <a:lstStyle/>
                    <a:p>
                      <a:pPr algn="l" fontAlgn="ctr"/>
                      <a:r>
                        <a:rPr lang="de-DE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45434809"/>
                  </a:ext>
                </a:extLst>
              </a:tr>
              <a:tr h="127853">
                <a:tc>
                  <a:txBody>
                    <a:bodyPr/>
                    <a:lstStyle/>
                    <a:p>
                      <a:pPr algn="l" fontAlgn="ctr"/>
                      <a:r>
                        <a:rPr lang="de-DE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157618476"/>
                  </a:ext>
                </a:extLst>
              </a:tr>
              <a:tr h="127853">
                <a:tc>
                  <a:txBody>
                    <a:bodyPr/>
                    <a:lstStyle/>
                    <a:p>
                      <a:pPr algn="l" fontAlgn="ctr"/>
                      <a:r>
                        <a:rPr lang="de-DE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76486991"/>
                  </a:ext>
                </a:extLst>
              </a:tr>
              <a:tr h="127853">
                <a:tc>
                  <a:txBody>
                    <a:bodyPr/>
                    <a:lstStyle/>
                    <a:p>
                      <a:pPr algn="l" fontAlgn="ctr"/>
                      <a:r>
                        <a:rPr lang="de-DE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329205764"/>
                  </a:ext>
                </a:extLst>
              </a:tr>
              <a:tr h="127853">
                <a:tc>
                  <a:txBody>
                    <a:bodyPr/>
                    <a:lstStyle/>
                    <a:p>
                      <a:pPr algn="l" fontAlgn="ctr"/>
                      <a:r>
                        <a:rPr lang="de-DE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Zeitwert PV-Anlage auf Maschinenhalle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565141348"/>
                  </a:ext>
                </a:extLst>
              </a:tr>
              <a:tr h="127853">
                <a:tc>
                  <a:txBody>
                    <a:bodyPr/>
                    <a:lstStyle/>
                    <a:p>
                      <a:pPr algn="r" fontAlgn="ctr"/>
                      <a:r>
                        <a:rPr lang="de-DE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500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500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732531010"/>
                  </a:ext>
                </a:extLst>
              </a:tr>
              <a:tr h="127853">
                <a:tc>
                  <a:txBody>
                    <a:bodyPr/>
                    <a:lstStyle/>
                    <a:p>
                      <a:pPr algn="l" fontAlgn="ctr"/>
                      <a:r>
                        <a:rPr lang="de-DE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771198069"/>
                  </a:ext>
                </a:extLst>
              </a:tr>
              <a:tr h="127853">
                <a:tc>
                  <a:txBody>
                    <a:bodyPr/>
                    <a:lstStyle/>
                    <a:p>
                      <a:pPr algn="l" fontAlgn="ctr"/>
                      <a:r>
                        <a:rPr lang="de-DE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480653531"/>
                  </a:ext>
                </a:extLst>
              </a:tr>
              <a:tr h="127853">
                <a:tc>
                  <a:txBody>
                    <a:bodyPr/>
                    <a:lstStyle/>
                    <a:p>
                      <a:pPr algn="r" fontAlgn="ctr"/>
                      <a:r>
                        <a:rPr lang="de-DE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22.000 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22.000 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67707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85694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42951" y="625501"/>
            <a:ext cx="8077200" cy="499243"/>
          </a:xfrm>
        </p:spPr>
        <p:txBody>
          <a:bodyPr/>
          <a:lstStyle/>
          <a:p>
            <a:r>
              <a:rPr lang="de-DE" dirty="0" smtClean="0"/>
              <a:t>Berechnung der Dürrehilfe</a:t>
            </a:r>
            <a:endParaRPr lang="de-DE" dirty="0"/>
          </a:p>
        </p:txBody>
      </p:sp>
      <p:sp>
        <p:nvSpPr>
          <p:cNvPr id="4" name="Inhaltsplatzhalter 2"/>
          <p:cNvSpPr txBox="1">
            <a:spLocks/>
          </p:cNvSpPr>
          <p:nvPr/>
        </p:nvSpPr>
        <p:spPr bwMode="auto">
          <a:xfrm>
            <a:off x="718160" y="2060848"/>
            <a:ext cx="7816850" cy="424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0038F0"/>
                </a:solidFill>
                <a:latin typeface="+mn-lt"/>
                <a:ea typeface="+mn-ea"/>
                <a:cs typeface="+mn-cs"/>
              </a:defRPr>
            </a:lvl1pPr>
            <a:lvl2pPr marL="358775" indent="-357188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D3242E"/>
              </a:buClr>
              <a:buFont typeface="Wingdings" pitchFamily="2" charset="2"/>
              <a:buChar char="§"/>
              <a:defRPr sz="2000">
                <a:solidFill>
                  <a:srgbClr val="0038F0"/>
                </a:solidFill>
                <a:latin typeface="+mn-lt"/>
              </a:defRPr>
            </a:lvl2pPr>
            <a:lvl3pPr marL="719138" indent="-358775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>
                <a:solidFill>
                  <a:srgbClr val="0038F0"/>
                </a:solidFill>
                <a:latin typeface="+mn-lt"/>
              </a:defRPr>
            </a:lvl3pPr>
            <a:lvl4pPr marL="1160463" indent="-439738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600">
                <a:solidFill>
                  <a:srgbClr val="0038F0"/>
                </a:solidFill>
                <a:latin typeface="+mn-lt"/>
              </a:defRPr>
            </a:lvl4pPr>
            <a:lvl5pPr marL="1520825" indent="-358775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rgbClr val="0038F0"/>
                </a:solidFill>
                <a:latin typeface="+mn-lt"/>
              </a:defRPr>
            </a:lvl5pPr>
            <a:lvl6pPr marL="1978025" indent="-358775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rgbClr val="0038F0"/>
                </a:solidFill>
                <a:latin typeface="+mn-lt"/>
              </a:defRPr>
            </a:lvl6pPr>
            <a:lvl7pPr marL="2435225" indent="-358775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rgbClr val="0038F0"/>
                </a:solidFill>
                <a:latin typeface="+mn-lt"/>
              </a:defRPr>
            </a:lvl7pPr>
            <a:lvl8pPr marL="2892425" indent="-358775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rgbClr val="0038F0"/>
                </a:solidFill>
                <a:latin typeface="+mn-lt"/>
              </a:defRPr>
            </a:lvl8pPr>
            <a:lvl9pPr marL="3349625" indent="-358775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rgbClr val="0038F0"/>
                </a:solidFill>
                <a:latin typeface="+mn-lt"/>
              </a:defRPr>
            </a:lvl9pPr>
          </a:lstStyle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de-DE" kern="0" dirty="0"/>
          </a:p>
        </p:txBody>
      </p:sp>
      <p:sp>
        <p:nvSpPr>
          <p:cNvPr id="5" name="Inhaltsplatzhalter 2"/>
          <p:cNvSpPr txBox="1">
            <a:spLocks/>
          </p:cNvSpPr>
          <p:nvPr/>
        </p:nvSpPr>
        <p:spPr bwMode="auto">
          <a:xfrm>
            <a:off x="522289" y="1556792"/>
            <a:ext cx="8208591" cy="374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0038F0"/>
                </a:solidFill>
                <a:latin typeface="+mn-lt"/>
                <a:ea typeface="+mn-ea"/>
                <a:cs typeface="+mn-cs"/>
              </a:defRPr>
            </a:lvl1pPr>
            <a:lvl2pPr marL="358775" indent="-357188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D3242E"/>
              </a:buClr>
              <a:buFont typeface="Wingdings" pitchFamily="2" charset="2"/>
              <a:buChar char="§"/>
              <a:defRPr sz="2000">
                <a:solidFill>
                  <a:srgbClr val="0038F0"/>
                </a:solidFill>
                <a:latin typeface="+mn-lt"/>
              </a:defRPr>
            </a:lvl2pPr>
            <a:lvl3pPr marL="719138" indent="-358775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>
                <a:solidFill>
                  <a:srgbClr val="0038F0"/>
                </a:solidFill>
                <a:latin typeface="+mn-lt"/>
              </a:defRPr>
            </a:lvl3pPr>
            <a:lvl4pPr marL="1160463" indent="-439738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600">
                <a:solidFill>
                  <a:srgbClr val="0038F0"/>
                </a:solidFill>
                <a:latin typeface="+mn-lt"/>
              </a:defRPr>
            </a:lvl4pPr>
            <a:lvl5pPr marL="1520825" indent="-358775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rgbClr val="0038F0"/>
                </a:solidFill>
                <a:latin typeface="+mn-lt"/>
              </a:defRPr>
            </a:lvl5pPr>
            <a:lvl6pPr marL="1978025" indent="-358775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rgbClr val="0038F0"/>
                </a:solidFill>
                <a:latin typeface="+mn-lt"/>
              </a:defRPr>
            </a:lvl6pPr>
            <a:lvl7pPr marL="2435225" indent="-358775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rgbClr val="0038F0"/>
                </a:solidFill>
                <a:latin typeface="+mn-lt"/>
              </a:defRPr>
            </a:lvl7pPr>
            <a:lvl8pPr marL="2892425" indent="-358775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rgbClr val="0038F0"/>
                </a:solidFill>
                <a:latin typeface="+mn-lt"/>
              </a:defRPr>
            </a:lvl8pPr>
            <a:lvl9pPr marL="3349625" indent="-358775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rgbClr val="0038F0"/>
                </a:solidFill>
                <a:latin typeface="+mn-lt"/>
              </a:defRPr>
            </a:lvl9pPr>
          </a:lstStyle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1800" kern="0" dirty="0" smtClean="0"/>
              <a:t>Die Dürrehilfe wird als Billigkeitsleistung gewährt und beträgt (max.) 50% des berechneten Schadensbetrages.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1800" kern="0" dirty="0" smtClean="0"/>
              <a:t>Der berechnete Schadensbetrag wird zunächst um das anrechenbare, nach Abzug des Freibetrages für das zumutbar verwertbare Privatvermögen gekürzt.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1800" kern="0" dirty="0" smtClean="0"/>
              <a:t>Die berechnete Beihilfe wird um den Anteil von Gesellschaftern gekürzt, bei denen die Prosperitätsgrenze überschritten wird.</a:t>
            </a:r>
            <a:br>
              <a:rPr lang="de-DE" sz="1800" kern="0" dirty="0" smtClean="0"/>
            </a:br>
            <a:r>
              <a:rPr lang="de-DE" sz="1800" kern="0" dirty="0" smtClean="0"/>
              <a:t>Bei Einzelunternehmen führt die Überschreitung zur 100%igen Kürzung.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1800" kern="0" dirty="0" smtClean="0"/>
              <a:t>Zum Ende des KJ 2018 ist eine Vorschusszahlung von 50% des berechneten Dürrehilfebetrages vorgesehen.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1800" kern="0" dirty="0" smtClean="0"/>
              <a:t>Die finale Zahlung erfolgt dann Ende 2019.</a:t>
            </a:r>
            <a:endParaRPr lang="de-DE" sz="1800" kern="0" dirty="0"/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de-DE" sz="1800" kern="0" dirty="0" smtClean="0"/>
          </a:p>
        </p:txBody>
      </p:sp>
    </p:spTree>
    <p:extLst>
      <p:ext uri="{BB962C8B-B14F-4D97-AF65-F5344CB8AC3E}">
        <p14:creationId xmlns:p14="http://schemas.microsoft.com/office/powerpoint/2010/main" val="1973867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42951" y="625501"/>
            <a:ext cx="8077200" cy="499243"/>
          </a:xfrm>
        </p:spPr>
        <p:txBody>
          <a:bodyPr/>
          <a:lstStyle/>
          <a:p>
            <a:r>
              <a:rPr lang="de-DE" dirty="0" smtClean="0"/>
              <a:t>Berechnungsblatt - Berechnung </a:t>
            </a:r>
            <a:r>
              <a:rPr lang="de-DE" dirty="0"/>
              <a:t>der Dürrebeihilfe</a:t>
            </a:r>
          </a:p>
        </p:txBody>
      </p:sp>
      <p:sp>
        <p:nvSpPr>
          <p:cNvPr id="4" name="Inhaltsplatzhalter 2"/>
          <p:cNvSpPr txBox="1">
            <a:spLocks/>
          </p:cNvSpPr>
          <p:nvPr/>
        </p:nvSpPr>
        <p:spPr bwMode="auto">
          <a:xfrm>
            <a:off x="718160" y="2060848"/>
            <a:ext cx="7816850" cy="424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0038F0"/>
                </a:solidFill>
                <a:latin typeface="+mn-lt"/>
                <a:ea typeface="+mn-ea"/>
                <a:cs typeface="+mn-cs"/>
              </a:defRPr>
            </a:lvl1pPr>
            <a:lvl2pPr marL="358775" indent="-357188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D3242E"/>
              </a:buClr>
              <a:buFont typeface="Wingdings" pitchFamily="2" charset="2"/>
              <a:buChar char="§"/>
              <a:defRPr sz="2000">
                <a:solidFill>
                  <a:srgbClr val="0038F0"/>
                </a:solidFill>
                <a:latin typeface="+mn-lt"/>
              </a:defRPr>
            </a:lvl2pPr>
            <a:lvl3pPr marL="719138" indent="-358775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>
                <a:solidFill>
                  <a:srgbClr val="0038F0"/>
                </a:solidFill>
                <a:latin typeface="+mn-lt"/>
              </a:defRPr>
            </a:lvl3pPr>
            <a:lvl4pPr marL="1160463" indent="-439738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600">
                <a:solidFill>
                  <a:srgbClr val="0038F0"/>
                </a:solidFill>
                <a:latin typeface="+mn-lt"/>
              </a:defRPr>
            </a:lvl4pPr>
            <a:lvl5pPr marL="1520825" indent="-358775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rgbClr val="0038F0"/>
                </a:solidFill>
                <a:latin typeface="+mn-lt"/>
              </a:defRPr>
            </a:lvl5pPr>
            <a:lvl6pPr marL="1978025" indent="-358775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rgbClr val="0038F0"/>
                </a:solidFill>
                <a:latin typeface="+mn-lt"/>
              </a:defRPr>
            </a:lvl6pPr>
            <a:lvl7pPr marL="2435225" indent="-358775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rgbClr val="0038F0"/>
                </a:solidFill>
                <a:latin typeface="+mn-lt"/>
              </a:defRPr>
            </a:lvl7pPr>
            <a:lvl8pPr marL="2892425" indent="-358775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rgbClr val="0038F0"/>
                </a:solidFill>
                <a:latin typeface="+mn-lt"/>
              </a:defRPr>
            </a:lvl8pPr>
            <a:lvl9pPr marL="3349625" indent="-358775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rgbClr val="0038F0"/>
                </a:solidFill>
                <a:latin typeface="+mn-lt"/>
              </a:defRPr>
            </a:lvl9pPr>
          </a:lstStyle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de-DE" kern="0" dirty="0"/>
          </a:p>
        </p:txBody>
      </p:sp>
      <p:sp>
        <p:nvSpPr>
          <p:cNvPr id="5" name="Inhaltsplatzhalter 2"/>
          <p:cNvSpPr txBox="1">
            <a:spLocks/>
          </p:cNvSpPr>
          <p:nvPr/>
        </p:nvSpPr>
        <p:spPr bwMode="auto">
          <a:xfrm>
            <a:off x="522289" y="1556792"/>
            <a:ext cx="8208591" cy="489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0038F0"/>
                </a:solidFill>
                <a:latin typeface="+mn-lt"/>
                <a:ea typeface="+mn-ea"/>
                <a:cs typeface="+mn-cs"/>
              </a:defRPr>
            </a:lvl1pPr>
            <a:lvl2pPr marL="358775" indent="-357188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D3242E"/>
              </a:buClr>
              <a:buFont typeface="Wingdings" pitchFamily="2" charset="2"/>
              <a:buChar char="§"/>
              <a:defRPr sz="2000">
                <a:solidFill>
                  <a:srgbClr val="0038F0"/>
                </a:solidFill>
                <a:latin typeface="+mn-lt"/>
              </a:defRPr>
            </a:lvl2pPr>
            <a:lvl3pPr marL="719138" indent="-358775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>
                <a:solidFill>
                  <a:srgbClr val="0038F0"/>
                </a:solidFill>
                <a:latin typeface="+mn-lt"/>
              </a:defRPr>
            </a:lvl3pPr>
            <a:lvl4pPr marL="1160463" indent="-439738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600">
                <a:solidFill>
                  <a:srgbClr val="0038F0"/>
                </a:solidFill>
                <a:latin typeface="+mn-lt"/>
              </a:defRPr>
            </a:lvl4pPr>
            <a:lvl5pPr marL="1520825" indent="-358775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rgbClr val="0038F0"/>
                </a:solidFill>
                <a:latin typeface="+mn-lt"/>
              </a:defRPr>
            </a:lvl5pPr>
            <a:lvl6pPr marL="1978025" indent="-358775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rgbClr val="0038F0"/>
                </a:solidFill>
                <a:latin typeface="+mn-lt"/>
              </a:defRPr>
            </a:lvl6pPr>
            <a:lvl7pPr marL="2435225" indent="-358775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rgbClr val="0038F0"/>
                </a:solidFill>
                <a:latin typeface="+mn-lt"/>
              </a:defRPr>
            </a:lvl7pPr>
            <a:lvl8pPr marL="2892425" indent="-358775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rgbClr val="0038F0"/>
                </a:solidFill>
                <a:latin typeface="+mn-lt"/>
              </a:defRPr>
            </a:lvl8pPr>
            <a:lvl9pPr marL="3349625" indent="-358775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rgbClr val="0038F0"/>
                </a:solidFill>
                <a:latin typeface="+mn-lt"/>
              </a:defRPr>
            </a:lvl9pPr>
          </a:lstStyle>
          <a:p>
            <a:pPr>
              <a:spcAft>
                <a:spcPts val="600"/>
              </a:spcAft>
            </a:pPr>
            <a:endParaRPr lang="de-DE" kern="0" dirty="0" smtClean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1013428"/>
            <a:ext cx="7672028" cy="5727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888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42951" y="625501"/>
            <a:ext cx="8077200" cy="499243"/>
          </a:xfrm>
        </p:spPr>
        <p:txBody>
          <a:bodyPr/>
          <a:lstStyle/>
          <a:p>
            <a:r>
              <a:rPr lang="de-DE" dirty="0" smtClean="0"/>
              <a:t>Antrag auf Dürrehilfe</a:t>
            </a:r>
            <a:br>
              <a:rPr lang="de-DE" dirty="0" smtClean="0"/>
            </a:br>
            <a:r>
              <a:rPr lang="de-DE" dirty="0" smtClean="0"/>
              <a:t>Nachweis- und Mitwirkungspflichten</a:t>
            </a:r>
            <a:endParaRPr lang="de-DE" dirty="0"/>
          </a:p>
        </p:txBody>
      </p:sp>
      <p:sp>
        <p:nvSpPr>
          <p:cNvPr id="4" name="Inhaltsplatzhalter 2"/>
          <p:cNvSpPr txBox="1">
            <a:spLocks/>
          </p:cNvSpPr>
          <p:nvPr/>
        </p:nvSpPr>
        <p:spPr bwMode="auto">
          <a:xfrm>
            <a:off x="718160" y="2060848"/>
            <a:ext cx="7816850" cy="424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0038F0"/>
                </a:solidFill>
                <a:latin typeface="+mn-lt"/>
                <a:ea typeface="+mn-ea"/>
                <a:cs typeface="+mn-cs"/>
              </a:defRPr>
            </a:lvl1pPr>
            <a:lvl2pPr marL="358775" indent="-357188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D3242E"/>
              </a:buClr>
              <a:buFont typeface="Wingdings" pitchFamily="2" charset="2"/>
              <a:buChar char="§"/>
              <a:defRPr sz="2000">
                <a:solidFill>
                  <a:srgbClr val="0038F0"/>
                </a:solidFill>
                <a:latin typeface="+mn-lt"/>
              </a:defRPr>
            </a:lvl2pPr>
            <a:lvl3pPr marL="719138" indent="-358775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>
                <a:solidFill>
                  <a:srgbClr val="0038F0"/>
                </a:solidFill>
                <a:latin typeface="+mn-lt"/>
              </a:defRPr>
            </a:lvl3pPr>
            <a:lvl4pPr marL="1160463" indent="-439738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600">
                <a:solidFill>
                  <a:srgbClr val="0038F0"/>
                </a:solidFill>
                <a:latin typeface="+mn-lt"/>
              </a:defRPr>
            </a:lvl4pPr>
            <a:lvl5pPr marL="1520825" indent="-358775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rgbClr val="0038F0"/>
                </a:solidFill>
                <a:latin typeface="+mn-lt"/>
              </a:defRPr>
            </a:lvl5pPr>
            <a:lvl6pPr marL="1978025" indent="-358775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rgbClr val="0038F0"/>
                </a:solidFill>
                <a:latin typeface="+mn-lt"/>
              </a:defRPr>
            </a:lvl6pPr>
            <a:lvl7pPr marL="2435225" indent="-358775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rgbClr val="0038F0"/>
                </a:solidFill>
                <a:latin typeface="+mn-lt"/>
              </a:defRPr>
            </a:lvl7pPr>
            <a:lvl8pPr marL="2892425" indent="-358775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rgbClr val="0038F0"/>
                </a:solidFill>
                <a:latin typeface="+mn-lt"/>
              </a:defRPr>
            </a:lvl8pPr>
            <a:lvl9pPr marL="3349625" indent="-358775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rgbClr val="0038F0"/>
                </a:solidFill>
                <a:latin typeface="+mn-lt"/>
              </a:defRPr>
            </a:lvl9pPr>
          </a:lstStyle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de-DE" kern="0" dirty="0"/>
          </a:p>
        </p:txBody>
      </p:sp>
      <p:sp>
        <p:nvSpPr>
          <p:cNvPr id="5" name="Inhaltsplatzhalter 2"/>
          <p:cNvSpPr txBox="1">
            <a:spLocks/>
          </p:cNvSpPr>
          <p:nvPr/>
        </p:nvSpPr>
        <p:spPr bwMode="auto">
          <a:xfrm>
            <a:off x="522289" y="1751523"/>
            <a:ext cx="8208591" cy="3693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0038F0"/>
                </a:solidFill>
                <a:latin typeface="+mn-lt"/>
                <a:ea typeface="+mn-ea"/>
                <a:cs typeface="+mn-cs"/>
              </a:defRPr>
            </a:lvl1pPr>
            <a:lvl2pPr marL="358775" indent="-357188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D3242E"/>
              </a:buClr>
              <a:buFont typeface="Wingdings" pitchFamily="2" charset="2"/>
              <a:buChar char="§"/>
              <a:defRPr sz="2000">
                <a:solidFill>
                  <a:srgbClr val="0038F0"/>
                </a:solidFill>
                <a:latin typeface="+mn-lt"/>
              </a:defRPr>
            </a:lvl2pPr>
            <a:lvl3pPr marL="719138" indent="-358775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>
                <a:solidFill>
                  <a:srgbClr val="0038F0"/>
                </a:solidFill>
                <a:latin typeface="+mn-lt"/>
              </a:defRPr>
            </a:lvl3pPr>
            <a:lvl4pPr marL="1160463" indent="-439738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600">
                <a:solidFill>
                  <a:srgbClr val="0038F0"/>
                </a:solidFill>
                <a:latin typeface="+mn-lt"/>
              </a:defRPr>
            </a:lvl4pPr>
            <a:lvl5pPr marL="1520825" indent="-358775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rgbClr val="0038F0"/>
                </a:solidFill>
                <a:latin typeface="+mn-lt"/>
              </a:defRPr>
            </a:lvl5pPr>
            <a:lvl6pPr marL="1978025" indent="-358775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rgbClr val="0038F0"/>
                </a:solidFill>
                <a:latin typeface="+mn-lt"/>
              </a:defRPr>
            </a:lvl6pPr>
            <a:lvl7pPr marL="2435225" indent="-358775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rgbClr val="0038F0"/>
                </a:solidFill>
                <a:latin typeface="+mn-lt"/>
              </a:defRPr>
            </a:lvl7pPr>
            <a:lvl8pPr marL="2892425" indent="-358775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rgbClr val="0038F0"/>
                </a:solidFill>
                <a:latin typeface="+mn-lt"/>
              </a:defRPr>
            </a:lvl8pPr>
            <a:lvl9pPr marL="3349625" indent="-358775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rgbClr val="0038F0"/>
                </a:solidFill>
                <a:latin typeface="+mn-lt"/>
              </a:defRPr>
            </a:lvl9pPr>
          </a:lstStyle>
          <a:p>
            <a:pPr marL="34290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de-DE" kern="0" dirty="0" smtClean="0"/>
              <a:t>Vorlage der BF-Abschlüsse und ggf. ergänzender Rechnungsbelege</a:t>
            </a:r>
          </a:p>
          <a:p>
            <a:pPr marL="34290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de-DE" kern="0" dirty="0" smtClean="0"/>
              <a:t>Ggf. Vorlage weiterer Betriebsdokumentationen (Schlagkartei, Wiegeprotokolle, Agrarantragsdaten, HIT-Daten)</a:t>
            </a:r>
          </a:p>
          <a:p>
            <a:pPr marL="34290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de-DE" kern="0" dirty="0" smtClean="0"/>
              <a:t>Ggf. Vorlage eines Sachverständigen-Gutachtens </a:t>
            </a:r>
          </a:p>
          <a:p>
            <a:pPr marL="34290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de-DE" kern="0" dirty="0" smtClean="0"/>
              <a:t>Vorlage der letzten ESt-Erklärung</a:t>
            </a:r>
          </a:p>
          <a:p>
            <a:pPr marL="34290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de-DE" kern="0" dirty="0" smtClean="0"/>
              <a:t>Vorlage der Bankauskünfte</a:t>
            </a:r>
            <a:endParaRPr lang="de-DE" kern="0" dirty="0"/>
          </a:p>
          <a:p>
            <a:pPr marL="34290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endParaRPr lang="de-DE" kern="0" dirty="0" smtClean="0"/>
          </a:p>
        </p:txBody>
      </p:sp>
    </p:spTree>
    <p:extLst>
      <p:ext uri="{BB962C8B-B14F-4D97-AF65-F5344CB8AC3E}">
        <p14:creationId xmlns:p14="http://schemas.microsoft.com/office/powerpoint/2010/main" val="2032714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Auswirkungen der Witterung 2018</a:t>
            </a:r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566" t="42650" r="47889" b="27950"/>
          <a:stretch/>
        </p:blipFill>
        <p:spPr>
          <a:xfrm>
            <a:off x="395536" y="1880828"/>
            <a:ext cx="1368153" cy="205222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feld 4"/>
          <p:cNvSpPr txBox="1"/>
          <p:nvPr/>
        </p:nvSpPr>
        <p:spPr>
          <a:xfrm>
            <a:off x="442863" y="1542274"/>
            <a:ext cx="1296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28.02.2018</a:t>
            </a:r>
            <a:endParaRPr lang="de-DE" sz="1600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132" t="42650" r="48283" b="26900"/>
          <a:stretch/>
        </p:blipFill>
        <p:spPr>
          <a:xfrm>
            <a:off x="1835696" y="1880828"/>
            <a:ext cx="1296145" cy="205222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feld 6"/>
          <p:cNvSpPr txBox="1"/>
          <p:nvPr/>
        </p:nvSpPr>
        <p:spPr>
          <a:xfrm>
            <a:off x="1792606" y="1535967"/>
            <a:ext cx="12932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30.04.2018</a:t>
            </a:r>
            <a:endParaRPr lang="de-DE" sz="1600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134" t="42650" r="48254" b="26900"/>
          <a:stretch/>
        </p:blipFill>
        <p:spPr>
          <a:xfrm>
            <a:off x="3203848" y="1883262"/>
            <a:ext cx="1296144" cy="204979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Textfeld 8"/>
          <p:cNvSpPr txBox="1"/>
          <p:nvPr/>
        </p:nvSpPr>
        <p:spPr>
          <a:xfrm>
            <a:off x="3160805" y="1526884"/>
            <a:ext cx="13391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31.05.2018</a:t>
            </a:r>
            <a:endParaRPr lang="de-DE" sz="1600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132" t="42650" r="48283" b="26900"/>
          <a:stretch/>
        </p:blipFill>
        <p:spPr>
          <a:xfrm>
            <a:off x="4572000" y="1880828"/>
            <a:ext cx="1296145" cy="205222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Textfeld 10"/>
          <p:cNvSpPr txBox="1"/>
          <p:nvPr/>
        </p:nvSpPr>
        <p:spPr>
          <a:xfrm>
            <a:off x="4550316" y="1542274"/>
            <a:ext cx="13898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30.06.2018</a:t>
            </a:r>
            <a:endParaRPr lang="de-DE" sz="1600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107" t="42650" r="47592" b="27950"/>
          <a:stretch/>
        </p:blipFill>
        <p:spPr>
          <a:xfrm>
            <a:off x="5940152" y="1880828"/>
            <a:ext cx="1440160" cy="205222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Textfeld 12"/>
          <p:cNvSpPr txBox="1"/>
          <p:nvPr/>
        </p:nvSpPr>
        <p:spPr>
          <a:xfrm>
            <a:off x="6024576" y="1542274"/>
            <a:ext cx="13365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smtClean="0">
                <a:solidFill>
                  <a:srgbClr val="0000CC"/>
                </a:solidFill>
              </a:rPr>
              <a:t>31.07.2018</a:t>
            </a:r>
            <a:endParaRPr lang="de-DE" sz="1600" dirty="0">
              <a:solidFill>
                <a:srgbClr val="0000CC"/>
              </a:solidFill>
            </a:endParaRPr>
          </a:p>
        </p:txBody>
      </p:sp>
      <p:pic>
        <p:nvPicPr>
          <p:cNvPr id="14" name="Grafik 13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110" t="43700" r="48712" b="29000"/>
          <a:stretch/>
        </p:blipFill>
        <p:spPr>
          <a:xfrm>
            <a:off x="7452320" y="1880828"/>
            <a:ext cx="1420774" cy="205222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5" name="Textfeld 14"/>
          <p:cNvSpPr txBox="1"/>
          <p:nvPr/>
        </p:nvSpPr>
        <p:spPr>
          <a:xfrm>
            <a:off x="7452320" y="1526884"/>
            <a:ext cx="14398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smtClean="0">
                <a:solidFill>
                  <a:srgbClr val="0000CC"/>
                </a:solidFill>
              </a:rPr>
              <a:t>31.08.2018</a:t>
            </a:r>
            <a:endParaRPr lang="de-DE" sz="1600" dirty="0">
              <a:solidFill>
                <a:srgbClr val="0000CC"/>
              </a:solidFill>
            </a:endParaRPr>
          </a:p>
        </p:txBody>
      </p:sp>
      <p:sp>
        <p:nvSpPr>
          <p:cNvPr id="16" name="Rechteck 15"/>
          <p:cNvSpPr/>
          <p:nvPr/>
        </p:nvSpPr>
        <p:spPr>
          <a:xfrm>
            <a:off x="323527" y="3933636"/>
            <a:ext cx="849662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800" b="1" dirty="0"/>
              <a:t>Quellenangabe: www.ufz.de/duerremonitor, Daten basieren auf </a:t>
            </a:r>
            <a:r>
              <a:rPr lang="de-DE" sz="800" b="1" dirty="0">
                <a:hlinkClick r:id="rId8"/>
              </a:rPr>
              <a:t> Zink et al. </a:t>
            </a:r>
            <a:endParaRPr lang="de-DE" sz="800" dirty="0"/>
          </a:p>
        </p:txBody>
      </p:sp>
      <p:pic>
        <p:nvPicPr>
          <p:cNvPr id="17" name="Grafik 16"/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304" t="39546" r="68776" b="50488"/>
          <a:stretch/>
        </p:blipFill>
        <p:spPr>
          <a:xfrm>
            <a:off x="5796345" y="908720"/>
            <a:ext cx="3167933" cy="572459"/>
          </a:xfrm>
          <a:prstGeom prst="rect">
            <a:avLst/>
          </a:prstGeom>
        </p:spPr>
      </p:pic>
      <p:pic>
        <p:nvPicPr>
          <p:cNvPr id="18" name="Grafik 17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745" y="4241404"/>
            <a:ext cx="1254977" cy="2231069"/>
          </a:xfrm>
          <a:prstGeom prst="rect">
            <a:avLst/>
          </a:prstGeom>
        </p:spPr>
      </p:pic>
      <p:pic>
        <p:nvPicPr>
          <p:cNvPr id="19" name="Grafik 18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1659" y="4241405"/>
            <a:ext cx="1204217" cy="1704018"/>
          </a:xfrm>
          <a:prstGeom prst="rect">
            <a:avLst/>
          </a:prstGeom>
        </p:spPr>
      </p:pic>
      <p:pic>
        <p:nvPicPr>
          <p:cNvPr id="20" name="Grafik 19"/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1421" r="19686"/>
          <a:stretch/>
        </p:blipFill>
        <p:spPr>
          <a:xfrm>
            <a:off x="3232812" y="4263412"/>
            <a:ext cx="1238215" cy="1877718"/>
          </a:xfrm>
          <a:prstGeom prst="rect">
            <a:avLst/>
          </a:prstGeom>
        </p:spPr>
      </p:pic>
      <p:pic>
        <p:nvPicPr>
          <p:cNvPr id="21" name="Grafik 20"/>
          <p:cNvPicPr>
            <a:picLocks noChangeAspect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6771"/>
          <a:stretch/>
        </p:blipFill>
        <p:spPr>
          <a:xfrm>
            <a:off x="4599548" y="4263412"/>
            <a:ext cx="1268597" cy="1252931"/>
          </a:xfrm>
          <a:prstGeom prst="rect">
            <a:avLst/>
          </a:prstGeom>
        </p:spPr>
      </p:pic>
      <p:pic>
        <p:nvPicPr>
          <p:cNvPr id="22" name="Grafik 21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4168" y="4123197"/>
            <a:ext cx="1192575" cy="2120133"/>
          </a:xfrm>
          <a:prstGeom prst="rect">
            <a:avLst/>
          </a:prstGeom>
        </p:spPr>
      </p:pic>
      <p:pic>
        <p:nvPicPr>
          <p:cNvPr id="23" name="Grafik 22"/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4328" y="4145969"/>
            <a:ext cx="1250182" cy="834212"/>
          </a:xfrm>
          <a:prstGeom prst="rect">
            <a:avLst/>
          </a:prstGeom>
        </p:spPr>
      </p:pic>
      <p:pic>
        <p:nvPicPr>
          <p:cNvPr id="24" name="Grafik 23"/>
          <p:cNvPicPr>
            <a:picLocks noChangeAspect="1"/>
          </p:cNvPicPr>
          <p:nvPr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3981"/>
          <a:stretch/>
        </p:blipFill>
        <p:spPr>
          <a:xfrm>
            <a:off x="7524328" y="5093414"/>
            <a:ext cx="1295822" cy="1104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703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83568" y="2780928"/>
            <a:ext cx="7816850" cy="4411672"/>
          </a:xfrm>
        </p:spPr>
        <p:txBody>
          <a:bodyPr/>
          <a:lstStyle/>
          <a:p>
            <a:pPr algn="ctr"/>
            <a:r>
              <a:rPr lang="de-DE" sz="4800" dirty="0" smtClean="0"/>
              <a:t>Vielen Dank </a:t>
            </a:r>
          </a:p>
          <a:p>
            <a:pPr algn="ctr"/>
            <a:endParaRPr lang="de-DE" dirty="0"/>
          </a:p>
          <a:p>
            <a:pPr algn="ctr"/>
            <a:endParaRPr lang="de-DE" dirty="0" smtClean="0"/>
          </a:p>
          <a:p>
            <a:pPr algn="ctr"/>
            <a:r>
              <a:rPr lang="de-DE" dirty="0" smtClean="0"/>
              <a:t>Stefan Weber LLH Wetzlar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50044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>
            <a:spLocks noGrp="1"/>
          </p:cNvSpPr>
          <p:nvPr>
            <p:ph type="title"/>
          </p:nvPr>
        </p:nvSpPr>
        <p:spPr>
          <a:xfrm>
            <a:off x="504056" y="620688"/>
            <a:ext cx="8964488" cy="576065"/>
          </a:xfrm>
        </p:spPr>
        <p:txBody>
          <a:bodyPr>
            <a:normAutofit fontScale="90000"/>
          </a:bodyPr>
          <a:lstStyle/>
          <a:p>
            <a:r>
              <a:rPr lang="de-DE" sz="36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Situation Vegetation </a:t>
            </a:r>
            <a:r>
              <a:rPr lang="de-DE" sz="36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2018 deutschlandweit</a:t>
            </a:r>
            <a:endParaRPr lang="de-DE" sz="3600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592" y="1093086"/>
            <a:ext cx="7200800" cy="5288242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1777059" y="1506135"/>
            <a:ext cx="2470803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700" dirty="0" smtClean="0"/>
              <a:t>Quelle: DWD; Trockenheit in Deutschland 2018</a:t>
            </a:r>
            <a:endParaRPr lang="de-DE" sz="700" dirty="0"/>
          </a:p>
        </p:txBody>
      </p:sp>
    </p:spTree>
    <p:extLst>
      <p:ext uri="{BB962C8B-B14F-4D97-AF65-F5344CB8AC3E}">
        <p14:creationId xmlns:p14="http://schemas.microsoft.com/office/powerpoint/2010/main" val="402479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>
            <a:spLocks noGrp="1"/>
          </p:cNvSpPr>
          <p:nvPr>
            <p:ph type="title"/>
          </p:nvPr>
        </p:nvSpPr>
        <p:spPr>
          <a:xfrm>
            <a:off x="641411" y="522100"/>
            <a:ext cx="7360761" cy="537769"/>
          </a:xfrm>
        </p:spPr>
        <p:txBody>
          <a:bodyPr>
            <a:noAutofit/>
          </a:bodyPr>
          <a:lstStyle/>
          <a:p>
            <a:r>
              <a:rPr lang="de-DE" sz="36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Situation Vegetation </a:t>
            </a:r>
            <a:r>
              <a:rPr lang="de-DE" sz="36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2018 Hessen</a:t>
            </a:r>
            <a:endParaRPr lang="de-DE" sz="3600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842" y="1196752"/>
            <a:ext cx="7823566" cy="5114388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827583" y="1768976"/>
            <a:ext cx="2296733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700" dirty="0" smtClean="0"/>
              <a:t>Quelle: DWD; Trockenheit in Deutschland 2018</a:t>
            </a:r>
            <a:endParaRPr lang="de-DE" sz="700" dirty="0"/>
          </a:p>
        </p:txBody>
      </p:sp>
    </p:spTree>
    <p:extLst>
      <p:ext uri="{BB962C8B-B14F-4D97-AF65-F5344CB8AC3E}">
        <p14:creationId xmlns:p14="http://schemas.microsoft.com/office/powerpoint/2010/main" val="3606813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>
            <a:spLocks noGrp="1"/>
          </p:cNvSpPr>
          <p:nvPr>
            <p:ph type="title"/>
          </p:nvPr>
        </p:nvSpPr>
        <p:spPr>
          <a:xfrm>
            <a:off x="646102" y="500675"/>
            <a:ext cx="7992888" cy="792088"/>
          </a:xfrm>
        </p:spPr>
        <p:txBody>
          <a:bodyPr>
            <a:normAutofit/>
          </a:bodyPr>
          <a:lstStyle/>
          <a:p>
            <a:r>
              <a:rPr lang="de-DE" sz="36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Auswirkungen der Dürre in Hessen</a:t>
            </a:r>
            <a:endParaRPr lang="de-DE" sz="3600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nhaltsplatzhalter 3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846" t="19410" r="61148" b="14538"/>
          <a:stretch/>
        </p:blipFill>
        <p:spPr>
          <a:xfrm>
            <a:off x="574094" y="1371469"/>
            <a:ext cx="4248153" cy="2459457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3563888" y="1296348"/>
            <a:ext cx="153773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 smtClean="0"/>
              <a:t>www.Hessenschau.de</a:t>
            </a:r>
            <a:endParaRPr lang="de-DE" sz="1000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360" t="17094" r="60935" b="11844"/>
          <a:stretch/>
        </p:blipFill>
        <p:spPr>
          <a:xfrm>
            <a:off x="3995936" y="3573016"/>
            <a:ext cx="4142243" cy="2761495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7812360" y="3789040"/>
            <a:ext cx="647225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600" dirty="0" smtClean="0"/>
              <a:t>www.FAZ.net</a:t>
            </a:r>
            <a:endParaRPr lang="de-DE" sz="600" dirty="0"/>
          </a:p>
        </p:txBody>
      </p:sp>
    </p:spTree>
    <p:extLst>
      <p:ext uri="{BB962C8B-B14F-4D97-AF65-F5344CB8AC3E}">
        <p14:creationId xmlns:p14="http://schemas.microsoft.com/office/powerpoint/2010/main" val="3663726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orlage_LLH-Präsentation_090625">
  <a:themeElements>
    <a:clrScheme name="Folienvorlage LLH quer 3">
      <a:dk1>
        <a:srgbClr val="000000"/>
      </a:dk1>
      <a:lt1>
        <a:srgbClr val="FFFFFF"/>
      </a:lt1>
      <a:dk2>
        <a:srgbClr val="0038F0"/>
      </a:dk2>
      <a:lt2>
        <a:srgbClr val="808080"/>
      </a:lt2>
      <a:accent1>
        <a:srgbClr val="C0C0C0"/>
      </a:accent1>
      <a:accent2>
        <a:srgbClr val="0038F0"/>
      </a:accent2>
      <a:accent3>
        <a:srgbClr val="FFFFFF"/>
      </a:accent3>
      <a:accent4>
        <a:srgbClr val="000000"/>
      </a:accent4>
      <a:accent5>
        <a:srgbClr val="DCDCDC"/>
      </a:accent5>
      <a:accent6>
        <a:srgbClr val="0032D9"/>
      </a:accent6>
      <a:hlink>
        <a:srgbClr val="D3242E"/>
      </a:hlink>
      <a:folHlink>
        <a:srgbClr val="009900"/>
      </a:folHlink>
    </a:clrScheme>
    <a:fontScheme name="Folienvorlage LLH qu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36000" tIns="36000" rIns="36000" bIns="360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36000" tIns="36000" rIns="36000" bIns="360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Folienvorlage LLH qu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olienvorlage LLH quer 2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olienvorlage LLH quer 3">
        <a:dk1>
          <a:srgbClr val="000000"/>
        </a:dk1>
        <a:lt1>
          <a:srgbClr val="FFFFFF"/>
        </a:lt1>
        <a:dk2>
          <a:srgbClr val="0038F0"/>
        </a:dk2>
        <a:lt2>
          <a:srgbClr val="808080"/>
        </a:lt2>
        <a:accent1>
          <a:srgbClr val="C0C0C0"/>
        </a:accent1>
        <a:accent2>
          <a:srgbClr val="0038F0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32D9"/>
        </a:accent6>
        <a:hlink>
          <a:srgbClr val="D3242E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Folienvorlage_Powerpointpraesentation_Querformat</Template>
  <TotalTime>0</TotalTime>
  <Words>2317</Words>
  <Application>Microsoft Office PowerPoint</Application>
  <PresentationFormat>Bildschirmpräsentation (4:3)</PresentationFormat>
  <Paragraphs>808</Paragraphs>
  <Slides>60</Slides>
  <Notes>6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60</vt:i4>
      </vt:variant>
    </vt:vector>
  </HeadingPairs>
  <TitlesOfParts>
    <vt:vector size="61" baseType="lpstr">
      <vt:lpstr>Vorlage_LLH-Präsentation_090625</vt:lpstr>
      <vt:lpstr>Trockener Sommer 2018: Welches Auswirkungen hatte die „Dürre“ für die Schafhalter und wie wird politisch geholfen</vt:lpstr>
      <vt:lpstr>Dürrehilfe</vt:lpstr>
      <vt:lpstr>PowerPoint-Präsentation</vt:lpstr>
      <vt:lpstr>Witterungsverlauf Vegetation 2018</vt:lpstr>
      <vt:lpstr>Situation Frühjahr 2018</vt:lpstr>
      <vt:lpstr>Auswirkungen der Witterung 2018</vt:lpstr>
      <vt:lpstr>Situation Vegetation 2018 deutschlandweit</vt:lpstr>
      <vt:lpstr>Situation Vegetation 2018 Hessen</vt:lpstr>
      <vt:lpstr>Auswirkungen der Dürre in Hessen</vt:lpstr>
      <vt:lpstr>PowerPoint-Präsentation</vt:lpstr>
      <vt:lpstr>Aktuelle Situation</vt:lpstr>
      <vt:lpstr>Situation der Schafhalter</vt:lpstr>
      <vt:lpstr>Situation der Schafhalter</vt:lpstr>
      <vt:lpstr>Situation der Schafhalter</vt:lpstr>
      <vt:lpstr>Situation der Schafhalter</vt:lpstr>
      <vt:lpstr>Dürrehilfe Zielsetzung und Zuwendungszweck des Dürrehilfsprogramms </vt:lpstr>
      <vt:lpstr>Dürrehilfe Wer kann den Antrag stellen?</vt:lpstr>
      <vt:lpstr>Dürrehilfe Wer kann den Antrag stellen?</vt:lpstr>
      <vt:lpstr>Dürrehilfe Ablauf des Verfahrens</vt:lpstr>
      <vt:lpstr>Dürrehilfe - Der Antrag</vt:lpstr>
      <vt:lpstr>Der Betriebsfragebogen</vt:lpstr>
      <vt:lpstr>Der Betriebsfragebogen</vt:lpstr>
      <vt:lpstr>Der Betriebsfragebogen</vt:lpstr>
      <vt:lpstr>Der Betriebsfragebogen</vt:lpstr>
      <vt:lpstr>Der Betriebsfragebogen</vt:lpstr>
      <vt:lpstr>Der Betriebsfragebogen</vt:lpstr>
      <vt:lpstr>Der Betriebsfragebogen</vt:lpstr>
      <vt:lpstr>Der Betriebsfragebogen</vt:lpstr>
      <vt:lpstr>Der Betriebsfragebogen</vt:lpstr>
      <vt:lpstr>Der Betriebsfragebogen</vt:lpstr>
      <vt:lpstr>Der Betriebsfragebogen</vt:lpstr>
      <vt:lpstr>Der Betriebsfragebogen</vt:lpstr>
      <vt:lpstr>Der Betriebsfragebogen</vt:lpstr>
      <vt:lpstr>Der Betriebsfragebogen</vt:lpstr>
      <vt:lpstr>Der Betriebsfragebogen</vt:lpstr>
      <vt:lpstr>Der Betriebsfragebogen</vt:lpstr>
      <vt:lpstr>Der Betriebsfragebogen</vt:lpstr>
      <vt:lpstr>Der Betriebsfragebogen</vt:lpstr>
      <vt:lpstr>Der Betriebsfragebogen</vt:lpstr>
      <vt:lpstr>Der Betriebsfragebogen</vt:lpstr>
      <vt:lpstr>Der Betriebsfragebogen</vt:lpstr>
      <vt:lpstr>Prüfkriterien - Welche Kriterien muss ich erfüllen? </vt:lpstr>
      <vt:lpstr>Prüfkriterium Naturalertragsrückgang &gt; 30% </vt:lpstr>
      <vt:lpstr>Berechnungsblatt Prüfkriterium Naturalertrags- rückgang &gt; 30% </vt:lpstr>
      <vt:lpstr>Prüfkriterium Prosperitätsgrenze  </vt:lpstr>
      <vt:lpstr>Prüfkriterium gewerbliches nichtlandwirtschaftliches Einkommen </vt:lpstr>
      <vt:lpstr>Prüfkriterium Beteiligung öffentliche Hand &lt; 25%  </vt:lpstr>
      <vt:lpstr>Prüfkriterium Unternehmen in Schwierigkeiten </vt:lpstr>
      <vt:lpstr>Prüfkriterium Cash Flow III </vt:lpstr>
      <vt:lpstr>Berechnungsblatt  Prüfkriterium Cash Flow III </vt:lpstr>
      <vt:lpstr>Berechnung des Dürreschadens</vt:lpstr>
      <vt:lpstr>Berechnungsblatt Schadens- berechnung I (Erlösdifferenz Boden- und Tierproduktion)</vt:lpstr>
      <vt:lpstr>Berechnungsblatt Schadensberechnung II (zusätzliche Ausgaben, Hilfen Dritter, eingesparte Aufwendungen)</vt:lpstr>
      <vt:lpstr>Zusammenfassende Prüfung der Existenzgefährdungskriterien</vt:lpstr>
      <vt:lpstr>Prüfkriterium kurzfristig zumutbar verwertbares Privatvermögen </vt:lpstr>
      <vt:lpstr>Berechnungsblatt Prüfkriterium kurzfristig zumutbar verwertbares Privatvermögen </vt:lpstr>
      <vt:lpstr>Berechnung der Dürrehilfe</vt:lpstr>
      <vt:lpstr>Berechnungsblatt - Berechnung der Dürrebeihilfe</vt:lpstr>
      <vt:lpstr>Antrag auf Dürrehilfe Nachweis- und Mitwirkungspflichten</vt:lpstr>
      <vt:lpstr>PowerPoint-Präsentation</vt:lpstr>
    </vt:vector>
  </TitlesOfParts>
  <Company>LLH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Mees, Martin (LLH)</dc:creator>
  <cp:lastModifiedBy>User</cp:lastModifiedBy>
  <cp:revision>252</cp:revision>
  <cp:lastPrinted>2018-10-23T13:24:37Z</cp:lastPrinted>
  <dcterms:created xsi:type="dcterms:W3CDTF">2018-09-24T14:09:51Z</dcterms:created>
  <dcterms:modified xsi:type="dcterms:W3CDTF">2018-11-15T12:24:09Z</dcterms:modified>
</cp:coreProperties>
</file>